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08" r:id="rId2"/>
    <p:sldId id="3537" r:id="rId3"/>
    <p:sldId id="3895" r:id="rId4"/>
    <p:sldId id="3796" r:id="rId5"/>
    <p:sldId id="3827" r:id="rId6"/>
    <p:sldId id="3896" r:id="rId7"/>
    <p:sldId id="3646" r:id="rId8"/>
    <p:sldId id="3888" r:id="rId9"/>
    <p:sldId id="3879" r:id="rId10"/>
    <p:sldId id="3880" r:id="rId11"/>
    <p:sldId id="3881" r:id="rId12"/>
    <p:sldId id="3882" r:id="rId13"/>
    <p:sldId id="3889" r:id="rId14"/>
    <p:sldId id="3890" r:id="rId15"/>
    <p:sldId id="3883" r:id="rId16"/>
    <p:sldId id="3884" r:id="rId17"/>
    <p:sldId id="3885" r:id="rId18"/>
    <p:sldId id="3891" r:id="rId19"/>
    <p:sldId id="3892" r:id="rId20"/>
    <p:sldId id="3886" r:id="rId21"/>
    <p:sldId id="3893" r:id="rId22"/>
    <p:sldId id="3894" r:id="rId23"/>
    <p:sldId id="3887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.johnson@profundcom.net" initials="v" lastIdx="21" clrIdx="0">
    <p:extLst>
      <p:ext uri="{19B8F6BF-5375-455C-9EA6-DF929625EA0E}">
        <p15:presenceInfo xmlns:p15="http://schemas.microsoft.com/office/powerpoint/2012/main" userId="d51630f4a88adc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37A"/>
    <a:srgbClr val="D9D9D9"/>
    <a:srgbClr val="548254"/>
    <a:srgbClr val="F5F5F5"/>
    <a:srgbClr val="F6F6FA"/>
    <a:srgbClr val="F27021"/>
    <a:srgbClr val="FFCC02"/>
    <a:srgbClr val="BFE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6229" autoAdjust="0"/>
  </p:normalViewPr>
  <p:slideViewPr>
    <p:cSldViewPr snapToGrid="0">
      <p:cViewPr varScale="1">
        <p:scale>
          <a:sx n="55" d="100"/>
          <a:sy n="55" d="100"/>
        </p:scale>
        <p:origin x="573" y="2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0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DE185-A9FD-4AFC-B022-4406C496C1CE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3CA67-5586-46C3-A5C9-BC0DC9F1D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544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2945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36F84-ECF2-C8C8-DDE5-1DA351F5D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DB647D-C4DA-28C3-1819-8B4D58393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51776C-9FB3-470A-7896-8E58696E0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35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23F0D-BA6E-91EA-BA2C-1D7FFE5D8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511348-16F0-A11D-D7A9-D07421224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16B225-D48D-A7EC-AF86-3CF86B4C3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86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F53D5-2422-AC3C-FECE-FCCDD424C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68B8BB-64C7-40C2-79C1-1F635155F5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866F5D-7FDA-578D-F577-E013B8225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652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C599B-A436-45A0-7857-66FACD7C4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77E76B-9F90-5B13-1A85-1A53580E5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B3E73E-8B11-9E66-3D8E-710B590AF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628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3B26C-50D7-BF2A-9076-B20FE5196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9D876D-917A-E0AA-B480-D2F95ACBCA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1E1B64-D107-DCF0-740F-8A5EA9F3B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625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1C258-B733-7948-422B-8F698F757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68758B-C3D4-F010-98BB-69452F1B9B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37C7C8-9600-714C-D6C2-22E45A650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465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92DF3-D8D7-6CAA-17A3-82EFECC49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28B5D0-4001-ACDD-3B3F-B559279F2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FBCA9D-C7D2-A0C2-4D99-A3A4C2C66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340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070B9-70E8-B08D-997B-1BA06A5C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E0A795-F324-E8A6-30DC-10414B00F7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307DBA-1394-1B7D-C9AB-23D07FAEC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174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7EA34-9C0B-1E26-B563-17B0C0062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21BB92-E68E-7999-A036-582778FBA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057ED2-09F9-065A-AB53-AC2B2467D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09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nfo@johndoe.com?subject=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Master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23007837" y="12279568"/>
            <a:ext cx="638586" cy="638585"/>
          </a:xfrm>
          <a:prstGeom prst="ellipse">
            <a:avLst/>
          </a:prstGeom>
          <a:solidFill>
            <a:srgbClr val="F27021"/>
          </a:solidFill>
          <a:ln w="25400">
            <a:solidFill>
              <a:srgbClr val="F2702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3595893" y="13022600"/>
            <a:ext cx="18851557" cy="1"/>
          </a:xfrm>
          <a:prstGeom prst="line">
            <a:avLst/>
          </a:prstGeom>
          <a:ln w="25400">
            <a:solidFill>
              <a:srgbClr val="496F8B">
                <a:alpha val="12385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23107927" y="12367452"/>
            <a:ext cx="438405" cy="444501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F6F6FA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Shape 28"/>
          <p:cNvSpPr/>
          <p:nvPr/>
        </p:nvSpPr>
        <p:spPr>
          <a:xfrm>
            <a:off x="846574" y="2386765"/>
            <a:ext cx="1910217" cy="1"/>
          </a:xfrm>
          <a:prstGeom prst="line">
            <a:avLst/>
          </a:prstGeom>
          <a:ln w="63500">
            <a:solidFill>
              <a:srgbClr val="26237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9" name="Shape 29"/>
          <p:cNvSpPr/>
          <p:nvPr userDrawn="1"/>
        </p:nvSpPr>
        <p:spPr>
          <a:xfrm>
            <a:off x="23364969" y="1132364"/>
            <a:ext cx="102657" cy="533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lnSpc>
                <a:spcPct val="120000"/>
              </a:lnSpc>
              <a:defRPr sz="2600">
                <a:solidFill>
                  <a:srgbClr val="496F8B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lang="en-GB" dirty="0">
              <a:hlinkClick r:id="rId2"/>
            </a:endParaRPr>
          </a:p>
        </p:txBody>
      </p:sp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D76722B-C212-7956-E009-5D80902847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" y="13015829"/>
            <a:ext cx="2989380" cy="638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-1" y="-69360"/>
            <a:ext cx="24384003" cy="13854720"/>
          </a:xfrm>
          <a:prstGeom prst="rect">
            <a:avLst/>
          </a:prstGeom>
          <a:solidFill>
            <a:srgbClr val="566581">
              <a:alpha val="5961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16075508" y="13342914"/>
            <a:ext cx="4191001" cy="393701"/>
          </a:xfrm>
          <a:prstGeom prst="rect">
            <a:avLst/>
          </a:prstGeom>
          <a:solidFill>
            <a:srgbClr val="F270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-3405" y="13342914"/>
            <a:ext cx="4157760" cy="393701"/>
          </a:xfrm>
          <a:prstGeom prst="rect">
            <a:avLst/>
          </a:prstGeom>
          <a:solidFill>
            <a:srgbClr val="FFCC0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4150732" y="13342914"/>
            <a:ext cx="4157760" cy="393701"/>
          </a:xfrm>
          <a:prstGeom prst="rect">
            <a:avLst/>
          </a:prstGeom>
          <a:solidFill>
            <a:srgbClr val="54825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8276007" y="6196149"/>
            <a:ext cx="7831986" cy="7645372"/>
          </a:xfrm>
          <a:prstGeom prst="rect">
            <a:avLst/>
          </a:prstGeom>
          <a:solidFill>
            <a:srgbClr val="26237A">
              <a:alpha val="9490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0229645" y="13342914"/>
            <a:ext cx="4191001" cy="393701"/>
          </a:xfrm>
          <a:prstGeom prst="rect">
            <a:avLst/>
          </a:prstGeom>
          <a:solidFill>
            <a:srgbClr val="BFE0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22875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11218068" y="7838778"/>
            <a:ext cx="1947864" cy="1500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>
                <a:solidFill>
                  <a:srgbClr val="F6F6FA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r>
              <a:rPr dirty="0"/>
              <a:t></a:t>
            </a:r>
          </a:p>
        </p:txBody>
      </p:sp>
      <p:sp>
        <p:nvSpPr>
          <p:cNvPr id="6" name="Shape 89"/>
          <p:cNvSpPr/>
          <p:nvPr/>
        </p:nvSpPr>
        <p:spPr>
          <a:xfrm>
            <a:off x="5120524" y="6442502"/>
            <a:ext cx="13571443" cy="2595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ctr"/>
            <a:r>
              <a:rPr lang="en-GB" dirty="0"/>
              <a:t>Navigating Microsoft's New High-Volume Email Regulations: </a:t>
            </a:r>
          </a:p>
          <a:p>
            <a:pPr algn="ctr"/>
            <a:r>
              <a:rPr lang="en-GB" dirty="0"/>
              <a:t>Ensuring Your Fund Emails Reach Investors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A33383-C346-13BB-D022-9A4BF19B8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6501" y="9784881"/>
            <a:ext cx="3885934" cy="2087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C7B82922-8744-F1E3-DE24-859641375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00" y="9528154"/>
            <a:ext cx="2614180" cy="2601109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68DB6E9-EF52-33C6-D12E-7E8D26CE8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96" y="2320353"/>
            <a:ext cx="111918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7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C0C2E-8F12-18C2-B75B-60F0FD7D4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Shape 2326">
            <a:extLst>
              <a:ext uri="{FF2B5EF4-FFF2-40B4-BE49-F238E27FC236}">
                <a16:creationId xmlns:a16="http://schemas.microsoft.com/office/drawing/2014/main" id="{8F465474-410A-8E90-F107-FEA9970D2BCD}"/>
              </a:ext>
            </a:extLst>
          </p:cNvPr>
          <p:cNvSpPr/>
          <p:nvPr/>
        </p:nvSpPr>
        <p:spPr>
          <a:xfrm>
            <a:off x="723552" y="636927"/>
            <a:ext cx="1791035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Tenant-Level External Recipient Rate Limit (TERRL)</a:t>
            </a:r>
            <a:endParaRPr lang="en-US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327" name="Shape 2327">
            <a:extLst>
              <a:ext uri="{FF2B5EF4-FFF2-40B4-BE49-F238E27FC236}">
                <a16:creationId xmlns:a16="http://schemas.microsoft.com/office/drawing/2014/main" id="{42724F15-FC16-0788-CE97-6DBE9A5551EA}"/>
              </a:ext>
            </a:extLst>
          </p:cNvPr>
          <p:cNvSpPr/>
          <p:nvPr/>
        </p:nvSpPr>
        <p:spPr>
          <a:xfrm>
            <a:off x="723552" y="1605867"/>
            <a:ext cx="342401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High-Volume Senders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DD10E-FA38-78D7-56E5-48F9B5935ECA}"/>
              </a:ext>
            </a:extLst>
          </p:cNvPr>
          <p:cNvSpPr txBox="1"/>
          <p:nvPr/>
        </p:nvSpPr>
        <p:spPr>
          <a:xfrm>
            <a:off x="1123406" y="3051143"/>
            <a:ext cx="22511657" cy="4867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Microsoft has introduced a tenant-wide cap on how many external recipients can be emailed in a rolling 24-hour window (not just per-user) when using regular mailboxes.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Started April 2025 (for smaller-licence tenants) and by early May 2025 for all tenants.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This applies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except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for messages sent via the HVE or via other specialised services (so those are excluded) but affects automated notifications, marketing sends, etc. </a:t>
            </a:r>
          </a:p>
        </p:txBody>
      </p:sp>
    </p:spTree>
    <p:extLst>
      <p:ext uri="{BB962C8B-B14F-4D97-AF65-F5344CB8AC3E}">
        <p14:creationId xmlns:p14="http://schemas.microsoft.com/office/powerpoint/2010/main" val="264270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2C2FE-86DC-C319-8E3E-F59086E8B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Shape 2326">
            <a:extLst>
              <a:ext uri="{FF2B5EF4-FFF2-40B4-BE49-F238E27FC236}">
                <a16:creationId xmlns:a16="http://schemas.microsoft.com/office/drawing/2014/main" id="{9D42F3FE-2926-23CF-4662-7194B86EA807}"/>
              </a:ext>
            </a:extLst>
          </p:cNvPr>
          <p:cNvSpPr/>
          <p:nvPr/>
        </p:nvSpPr>
        <p:spPr>
          <a:xfrm>
            <a:off x="723552" y="636927"/>
            <a:ext cx="2008723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Changes to the HVE (“High Volume Email”) Feature Itself</a:t>
            </a:r>
            <a:endParaRPr lang="en-US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327" name="Shape 2327">
            <a:extLst>
              <a:ext uri="{FF2B5EF4-FFF2-40B4-BE49-F238E27FC236}">
                <a16:creationId xmlns:a16="http://schemas.microsoft.com/office/drawing/2014/main" id="{C0124FDD-D1A7-7412-B705-BA9A4A4556DF}"/>
              </a:ext>
            </a:extLst>
          </p:cNvPr>
          <p:cNvSpPr/>
          <p:nvPr/>
        </p:nvSpPr>
        <p:spPr>
          <a:xfrm>
            <a:off x="723552" y="1605867"/>
            <a:ext cx="8287525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The HVE service is under review and being repositioned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3B11A2-1B0B-3D9F-2660-7D1E151D1A16}"/>
              </a:ext>
            </a:extLst>
          </p:cNvPr>
          <p:cNvSpPr txBox="1"/>
          <p:nvPr/>
        </p:nvSpPr>
        <p:spPr>
          <a:xfrm>
            <a:off x="1123406" y="3051143"/>
            <a:ext cx="22511657" cy="6714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Microsoft now intends HVE to be for internal-tenant usage only (i.e., sending to recipients within your organisation) from June 2025 onward. External-recipient capability is being removed for HVE.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Basic authentication (legacy SMTP Auth) support for HVE is extended until ~September 2028 (giving a transitional window) but Microsoft increasingly encourages modern auth (OAuth) and will disable basic auth for other SMTP/regular mailboxes earlier.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Message size and some capabilities may differ</a:t>
            </a:r>
          </a:p>
        </p:txBody>
      </p:sp>
    </p:spTree>
    <p:extLst>
      <p:ext uri="{BB962C8B-B14F-4D97-AF65-F5344CB8AC3E}">
        <p14:creationId xmlns:p14="http://schemas.microsoft.com/office/powerpoint/2010/main" val="271364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C128A-395E-2EBA-2BC1-EC27114F8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Shape 2326">
            <a:extLst>
              <a:ext uri="{FF2B5EF4-FFF2-40B4-BE49-F238E27FC236}">
                <a16:creationId xmlns:a16="http://schemas.microsoft.com/office/drawing/2014/main" id="{5C38E37B-811E-050C-513B-91C1DE941677}"/>
              </a:ext>
            </a:extLst>
          </p:cNvPr>
          <p:cNvSpPr/>
          <p:nvPr/>
        </p:nvSpPr>
        <p:spPr>
          <a:xfrm>
            <a:off x="723552" y="636927"/>
            <a:ext cx="1631696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Implications for Devices/Apps and Basic Auth</a:t>
            </a:r>
            <a:endParaRPr lang="en-US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327" name="Shape 2327">
            <a:extLst>
              <a:ext uri="{FF2B5EF4-FFF2-40B4-BE49-F238E27FC236}">
                <a16:creationId xmlns:a16="http://schemas.microsoft.com/office/drawing/2014/main" id="{33BBDB15-AF3F-DC92-2BE4-BE74388D08C2}"/>
              </a:ext>
            </a:extLst>
          </p:cNvPr>
          <p:cNvSpPr/>
          <p:nvPr/>
        </p:nvSpPr>
        <p:spPr>
          <a:xfrm>
            <a:off x="723552" y="1605867"/>
            <a:ext cx="342401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High-Volume Senders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753F0A-398F-D8E6-8699-AEEDE0BF05D5}"/>
              </a:ext>
            </a:extLst>
          </p:cNvPr>
          <p:cNvSpPr txBox="1"/>
          <p:nvPr/>
        </p:nvSpPr>
        <p:spPr>
          <a:xfrm>
            <a:off x="1123406" y="3051143"/>
            <a:ext cx="22511657" cy="47448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Microsoft is phasing out legacy authentication (Basic/SMTP Auth) for many services. For devices/apps that currently rely on SMTP Auth, this is a major shift.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If you have applications/devices that rely on legacy auth and send email externally, you’ll need to plan migration (either new endpoint, modern auth, or switch to a specialist service).</a:t>
            </a:r>
          </a:p>
        </p:txBody>
      </p:sp>
    </p:spTree>
    <p:extLst>
      <p:ext uri="{BB962C8B-B14F-4D97-AF65-F5344CB8AC3E}">
        <p14:creationId xmlns:p14="http://schemas.microsoft.com/office/powerpoint/2010/main" val="820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AAA45-4BC1-5E7A-7944-26BA5FC16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BB9A7AA1-F74A-584C-0E0A-0DB2FF36113D}"/>
              </a:ext>
            </a:extLst>
          </p:cNvPr>
          <p:cNvSpPr/>
          <p:nvPr/>
        </p:nvSpPr>
        <p:spPr>
          <a:xfrm>
            <a:off x="723552" y="636927"/>
            <a:ext cx="1922160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Navigating Microsoft's New High-Volume Email Regulations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B44BAB-64F9-52F8-1DE4-6DB551E6C22E}"/>
              </a:ext>
            </a:extLst>
          </p:cNvPr>
          <p:cNvSpPr txBox="1"/>
          <p:nvPr/>
        </p:nvSpPr>
        <p:spPr>
          <a:xfrm>
            <a:off x="2065383" y="3296535"/>
            <a:ext cx="7082388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What Has Changed</a:t>
            </a:r>
            <a:endParaRPr lang="en-US" sz="54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1D1E15-DEA8-87A6-3481-E8E996CAAE41}"/>
              </a:ext>
            </a:extLst>
          </p:cNvPr>
          <p:cNvSpPr txBox="1"/>
          <p:nvPr/>
        </p:nvSpPr>
        <p:spPr>
          <a:xfrm>
            <a:off x="943532" y="3139843"/>
            <a:ext cx="609461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350EB8-B236-5D07-A728-5A3B1FE64BCE}"/>
              </a:ext>
            </a:extLst>
          </p:cNvPr>
          <p:cNvSpPr txBox="1"/>
          <p:nvPr/>
        </p:nvSpPr>
        <p:spPr>
          <a:xfrm>
            <a:off x="788040" y="3478396"/>
            <a:ext cx="764953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9F6E04-656C-433D-5C33-077C82205FEC}"/>
              </a:ext>
            </a:extLst>
          </p:cNvPr>
          <p:cNvSpPr txBox="1"/>
          <p:nvPr/>
        </p:nvSpPr>
        <p:spPr>
          <a:xfrm>
            <a:off x="2065383" y="4888332"/>
            <a:ext cx="15520595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How Does Is Affect Fund Marketing Teams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4EAEAE-48FA-DA54-4789-63A6988C025E}"/>
              </a:ext>
            </a:extLst>
          </p:cNvPr>
          <p:cNvSpPr txBox="1"/>
          <p:nvPr/>
        </p:nvSpPr>
        <p:spPr>
          <a:xfrm>
            <a:off x="834527" y="4594896"/>
            <a:ext cx="829073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D85D2B-7F15-C254-DDEB-40F470EC64D6}"/>
              </a:ext>
            </a:extLst>
          </p:cNvPr>
          <p:cNvSpPr txBox="1"/>
          <p:nvPr/>
        </p:nvSpPr>
        <p:spPr>
          <a:xfrm>
            <a:off x="788040" y="4933449"/>
            <a:ext cx="87556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64EBD82-1BB2-3E68-76EC-8614556999F8}"/>
              </a:ext>
            </a:extLst>
          </p:cNvPr>
          <p:cNvSpPr txBox="1"/>
          <p:nvPr/>
        </p:nvSpPr>
        <p:spPr>
          <a:xfrm>
            <a:off x="2065383" y="6307180"/>
            <a:ext cx="4496744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How To Fix It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F964E7F-9E63-A157-EDA9-0A060025EEA6}"/>
              </a:ext>
            </a:extLst>
          </p:cNvPr>
          <p:cNvSpPr txBox="1"/>
          <p:nvPr/>
        </p:nvSpPr>
        <p:spPr>
          <a:xfrm>
            <a:off x="889031" y="6045572"/>
            <a:ext cx="867545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5D5D85-6BF9-0B12-449B-3C15B6FF9A31}"/>
              </a:ext>
            </a:extLst>
          </p:cNvPr>
          <p:cNvSpPr txBox="1"/>
          <p:nvPr/>
        </p:nvSpPr>
        <p:spPr>
          <a:xfrm>
            <a:off x="861779" y="6384125"/>
            <a:ext cx="894797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83DBFA23-A0E4-904D-2E06-C37267A8C997}"/>
              </a:ext>
            </a:extLst>
          </p:cNvPr>
          <p:cNvSpPr/>
          <p:nvPr/>
        </p:nvSpPr>
        <p:spPr>
          <a:xfrm>
            <a:off x="723552" y="1605867"/>
            <a:ext cx="64248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Ensuring Your Fund Emails Reach Investors</a:t>
            </a:r>
          </a:p>
        </p:txBody>
      </p:sp>
    </p:spTree>
    <p:extLst>
      <p:ext uri="{BB962C8B-B14F-4D97-AF65-F5344CB8AC3E}">
        <p14:creationId xmlns:p14="http://schemas.microsoft.com/office/powerpoint/2010/main" val="113780889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D9CF2-658E-DF65-9D85-C0B5FDB7F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803B857-23D5-1246-7E4A-ED477ECB6577}"/>
              </a:ext>
            </a:extLst>
          </p:cNvPr>
          <p:cNvSpPr/>
          <p:nvPr/>
        </p:nvSpPr>
        <p:spPr>
          <a:xfrm>
            <a:off x="723552" y="636927"/>
            <a:ext cx="1922160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Navigating Microsoft's New High-Volume Email Regulations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C81B5B-C573-85AB-D7C1-EF37AC849C43}"/>
              </a:ext>
            </a:extLst>
          </p:cNvPr>
          <p:cNvSpPr txBox="1"/>
          <p:nvPr/>
        </p:nvSpPr>
        <p:spPr>
          <a:xfrm>
            <a:off x="2065383" y="3296535"/>
            <a:ext cx="7082388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What Has Changed</a:t>
            </a:r>
            <a:endParaRPr lang="en-US" sz="5400" b="1" dirty="0">
              <a:solidFill>
                <a:schemeClr val="bg2">
                  <a:lumMod val="90000"/>
                </a:schemeClr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E15E0F-EADE-33C4-1391-9D9B3763ED54}"/>
              </a:ext>
            </a:extLst>
          </p:cNvPr>
          <p:cNvSpPr txBox="1"/>
          <p:nvPr/>
        </p:nvSpPr>
        <p:spPr>
          <a:xfrm>
            <a:off x="943532" y="3139843"/>
            <a:ext cx="609461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741FFE-BC55-F094-EBF8-C8FFD70E89D5}"/>
              </a:ext>
            </a:extLst>
          </p:cNvPr>
          <p:cNvSpPr txBox="1"/>
          <p:nvPr/>
        </p:nvSpPr>
        <p:spPr>
          <a:xfrm>
            <a:off x="788040" y="3478396"/>
            <a:ext cx="764953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0DD27E-265C-BD14-7F5E-51AF250DB1BC}"/>
              </a:ext>
            </a:extLst>
          </p:cNvPr>
          <p:cNvSpPr txBox="1"/>
          <p:nvPr/>
        </p:nvSpPr>
        <p:spPr>
          <a:xfrm>
            <a:off x="2065383" y="4888332"/>
            <a:ext cx="15520595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How Does Is Affect Fund Marketing Teams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F9A006-0FC3-3A43-F2A6-6C1A28C181C6}"/>
              </a:ext>
            </a:extLst>
          </p:cNvPr>
          <p:cNvSpPr txBox="1"/>
          <p:nvPr/>
        </p:nvSpPr>
        <p:spPr>
          <a:xfrm>
            <a:off x="834527" y="4594896"/>
            <a:ext cx="829073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91D5B1-D3A1-3121-5722-FD408C8D586F}"/>
              </a:ext>
            </a:extLst>
          </p:cNvPr>
          <p:cNvSpPr txBox="1"/>
          <p:nvPr/>
        </p:nvSpPr>
        <p:spPr>
          <a:xfrm>
            <a:off x="788040" y="4933449"/>
            <a:ext cx="87556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E6B4E2-3EB8-5A9D-6B98-6F25F401E3B6}"/>
              </a:ext>
            </a:extLst>
          </p:cNvPr>
          <p:cNvSpPr txBox="1"/>
          <p:nvPr/>
        </p:nvSpPr>
        <p:spPr>
          <a:xfrm>
            <a:off x="2065383" y="6307180"/>
            <a:ext cx="4496744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How To Fix It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06FAFB7-D720-1957-907D-470ED2F13141}"/>
              </a:ext>
            </a:extLst>
          </p:cNvPr>
          <p:cNvSpPr txBox="1"/>
          <p:nvPr/>
        </p:nvSpPr>
        <p:spPr>
          <a:xfrm>
            <a:off x="889031" y="6045572"/>
            <a:ext cx="867545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B4F34B-FAD6-253A-E7C3-3041CB5A6984}"/>
              </a:ext>
            </a:extLst>
          </p:cNvPr>
          <p:cNvSpPr txBox="1"/>
          <p:nvPr/>
        </p:nvSpPr>
        <p:spPr>
          <a:xfrm>
            <a:off x="861779" y="6384125"/>
            <a:ext cx="894797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74CE4F87-BE14-D9EA-5EB6-BFC2CFF2ACB0}"/>
              </a:ext>
            </a:extLst>
          </p:cNvPr>
          <p:cNvSpPr/>
          <p:nvPr/>
        </p:nvSpPr>
        <p:spPr>
          <a:xfrm>
            <a:off x="723552" y="1605867"/>
            <a:ext cx="64248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Ensuring Your Fund Emails Reach Investors</a:t>
            </a:r>
          </a:p>
        </p:txBody>
      </p:sp>
    </p:spTree>
    <p:extLst>
      <p:ext uri="{BB962C8B-B14F-4D97-AF65-F5344CB8AC3E}">
        <p14:creationId xmlns:p14="http://schemas.microsoft.com/office/powerpoint/2010/main" val="303378684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3EC33-B42C-A133-5784-8E3AAA40A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Shape 2326">
            <a:extLst>
              <a:ext uri="{FF2B5EF4-FFF2-40B4-BE49-F238E27FC236}">
                <a16:creationId xmlns:a16="http://schemas.microsoft.com/office/drawing/2014/main" id="{3054BB6A-49DB-35E3-E8F6-6174C34C50F7}"/>
              </a:ext>
            </a:extLst>
          </p:cNvPr>
          <p:cNvSpPr/>
          <p:nvPr/>
        </p:nvSpPr>
        <p:spPr>
          <a:xfrm>
            <a:off x="723552" y="636927"/>
            <a:ext cx="1489830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How Does Is Affect Fund Marketing Teams</a:t>
            </a:r>
            <a:endParaRPr lang="en-US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327" name="Shape 2327">
            <a:extLst>
              <a:ext uri="{FF2B5EF4-FFF2-40B4-BE49-F238E27FC236}">
                <a16:creationId xmlns:a16="http://schemas.microsoft.com/office/drawing/2014/main" id="{ED028E65-3403-E994-0147-CFC8690A0A5D}"/>
              </a:ext>
            </a:extLst>
          </p:cNvPr>
          <p:cNvSpPr/>
          <p:nvPr/>
        </p:nvSpPr>
        <p:spPr>
          <a:xfrm>
            <a:off x="723552" y="1605867"/>
            <a:ext cx="6014467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Funds Look Like “High-Volume Senders”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5BA886-8D53-61CC-AC03-8FD52CE44CBB}"/>
              </a:ext>
            </a:extLst>
          </p:cNvPr>
          <p:cNvSpPr txBox="1"/>
          <p:nvPr/>
        </p:nvSpPr>
        <p:spPr>
          <a:xfrm>
            <a:off x="1123406" y="3051143"/>
            <a:ext cx="22511657" cy="10531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Microsoft classifies any domain that sends 5,000+ messages/day (across all recipients) as a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high-volume sender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1524000" lvl="2" indent="-342900" algn="l" defTabSz="457200" hangingPunct="1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That easily includes fund updates, investor newsletters, and research blasts — especially if a manager uses a CRM, Mailchimp, HubSpot, or even Outlook/Exchange distribution lists.</a:t>
            </a:r>
          </a:p>
          <a:p>
            <a:pPr marL="1524000" lvl="2" indent="-342900" algn="l" defTabSz="457200" hangingPunct="1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Once in that category, you must pass SPF, DKIM, and DMARC </a:t>
            </a:r>
            <a:r>
              <a:rPr kumimoji="0" lang="en-GB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authentication.If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any of these fail (or alignment isn’t strict enough), your messages go straight to Junk or are silently dropped — no NDR (non-delivery report).</a:t>
            </a:r>
          </a:p>
          <a:p>
            <a:pPr marL="1524000" lvl="2" indent="-342900" algn="l" defTabSz="457200" hangingPunct="1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Microsoft has introduced a tenant-wide cap on how many external recipients can be emailed in a rolling 24-hour window (not just per-user) when using regular mailboxes. </a:t>
            </a:r>
          </a:p>
        </p:txBody>
      </p:sp>
    </p:spTree>
    <p:extLst>
      <p:ext uri="{BB962C8B-B14F-4D97-AF65-F5344CB8AC3E}">
        <p14:creationId xmlns:p14="http://schemas.microsoft.com/office/powerpoint/2010/main" val="3785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6D322-526C-7642-C3A3-5FEF444B2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Shape 2326">
            <a:extLst>
              <a:ext uri="{FF2B5EF4-FFF2-40B4-BE49-F238E27FC236}">
                <a16:creationId xmlns:a16="http://schemas.microsoft.com/office/drawing/2014/main" id="{D210E259-E424-D8D8-B81F-ED89CBBF3446}"/>
              </a:ext>
            </a:extLst>
          </p:cNvPr>
          <p:cNvSpPr/>
          <p:nvPr/>
        </p:nvSpPr>
        <p:spPr>
          <a:xfrm>
            <a:off x="723552" y="636927"/>
            <a:ext cx="1489830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How Does Is Affect Fund Marketing Teams</a:t>
            </a:r>
            <a:endParaRPr lang="en-US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327" name="Shape 2327">
            <a:extLst>
              <a:ext uri="{FF2B5EF4-FFF2-40B4-BE49-F238E27FC236}">
                <a16:creationId xmlns:a16="http://schemas.microsoft.com/office/drawing/2014/main" id="{5E7F4799-FEBC-4DAE-A0D0-40EA8F9DBC29}"/>
              </a:ext>
            </a:extLst>
          </p:cNvPr>
          <p:cNvSpPr/>
          <p:nvPr/>
        </p:nvSpPr>
        <p:spPr>
          <a:xfrm>
            <a:off x="723552" y="1605867"/>
            <a:ext cx="4696799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“Bulk-Like” Behaviour Patterns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30F6F0-F443-5ADF-BC60-568F8E8D201F}"/>
              </a:ext>
            </a:extLst>
          </p:cNvPr>
          <p:cNvSpPr txBox="1"/>
          <p:nvPr/>
        </p:nvSpPr>
        <p:spPr>
          <a:xfrm>
            <a:off x="1123406" y="3051143"/>
            <a:ext cx="22511657" cy="10223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Microsoft’s AI-based reputation scoring now downgrades senders that show</a:t>
            </a:r>
          </a:p>
          <a:p>
            <a:pPr marL="1793875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Identical subject lines/content sent </a:t>
            </a:r>
            <a:r>
              <a:rPr kumimoji="0" lang="en-GB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masse</a:t>
            </a:r>
          </a:p>
          <a:p>
            <a:pPr marL="1793875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Sudden spikes in outbound volume</a:t>
            </a:r>
          </a:p>
          <a:p>
            <a:pPr marL="1793875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No clear unsubscribe links</a:t>
            </a:r>
          </a:p>
          <a:p>
            <a:pPr marL="1793875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Poor open/click engagement</a:t>
            </a:r>
          </a:p>
          <a:p>
            <a:pPr marL="1793875" marR="0" lvl="0" indent="-342900" algn="l" defTabSz="381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High bounce/complaint rates (even small percentages can hurt)</a:t>
            </a:r>
          </a:p>
          <a:p>
            <a:pPr marL="571500" marR="0" lvl="0" indent="-571500" algn="l" defTabSz="3810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Funds are particularly exposed because: </a:t>
            </a:r>
          </a:p>
          <a:p>
            <a:pPr marL="1793875" lvl="1" indent="-342900" algn="l" defTabSz="381000" hangingPunct="1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Investor lists are small but repetitive — same addresses week after week. </a:t>
            </a:r>
          </a:p>
          <a:p>
            <a:pPr marL="1793875" lvl="1" indent="-342900" algn="l" defTabSz="381000" hangingPunct="1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Legacy CRM systems (e.g. Salesforce, Dynamo, Satuit) often use relay methods that don’t sign DKIM.</a:t>
            </a:r>
          </a:p>
        </p:txBody>
      </p:sp>
    </p:spTree>
    <p:extLst>
      <p:ext uri="{BB962C8B-B14F-4D97-AF65-F5344CB8AC3E}">
        <p14:creationId xmlns:p14="http://schemas.microsoft.com/office/powerpoint/2010/main" val="358509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79165-1C22-4D2E-CEE2-4D3213AAA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Shape 2326">
            <a:extLst>
              <a:ext uri="{FF2B5EF4-FFF2-40B4-BE49-F238E27FC236}">
                <a16:creationId xmlns:a16="http://schemas.microsoft.com/office/drawing/2014/main" id="{8D2614DB-17AC-C58C-B6D0-6FE9C81356F5}"/>
              </a:ext>
            </a:extLst>
          </p:cNvPr>
          <p:cNvSpPr/>
          <p:nvPr/>
        </p:nvSpPr>
        <p:spPr>
          <a:xfrm>
            <a:off x="723552" y="636927"/>
            <a:ext cx="1489830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How Does Is Affect Fund Marketing Teams</a:t>
            </a:r>
            <a:endParaRPr lang="en-US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327" name="Shape 2327">
            <a:extLst>
              <a:ext uri="{FF2B5EF4-FFF2-40B4-BE49-F238E27FC236}">
                <a16:creationId xmlns:a16="http://schemas.microsoft.com/office/drawing/2014/main" id="{F31447A3-5C12-C30F-65C1-09E938ACB62A}"/>
              </a:ext>
            </a:extLst>
          </p:cNvPr>
          <p:cNvSpPr/>
          <p:nvPr/>
        </p:nvSpPr>
        <p:spPr>
          <a:xfrm>
            <a:off x="723552" y="1605867"/>
            <a:ext cx="3770263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Example Impact Scenario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0E883A-A4B1-1F4D-CDDC-13A7B59240AC}"/>
              </a:ext>
            </a:extLst>
          </p:cNvPr>
          <p:cNvSpPr txBox="1"/>
          <p:nvPr/>
        </p:nvSpPr>
        <p:spPr>
          <a:xfrm>
            <a:off x="1123406" y="3051143"/>
            <a:ext cx="22511657" cy="813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 hedge fund sends its quarterly commentary to 8,000 investors via its CRM relay through Microsoft 365.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SPF lists CRM domain, not relay IP → fail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DKIM not aligned → fail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DMARC missing → fail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TERRL cap hit → throttled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Microsoft sees &gt;5k/day with low open rates → marked “bulk spam”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Outcome: 60% of recipients never see the email (junk or dropped).</a:t>
            </a:r>
          </a:p>
        </p:txBody>
      </p:sp>
    </p:spTree>
    <p:extLst>
      <p:ext uri="{BB962C8B-B14F-4D97-AF65-F5344CB8AC3E}">
        <p14:creationId xmlns:p14="http://schemas.microsoft.com/office/powerpoint/2010/main" val="37067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E4772-0B02-E248-9AC5-13E68E69F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4BD31302-DE72-9ED3-B94E-3173D03306A4}"/>
              </a:ext>
            </a:extLst>
          </p:cNvPr>
          <p:cNvSpPr/>
          <p:nvPr/>
        </p:nvSpPr>
        <p:spPr>
          <a:xfrm>
            <a:off x="723552" y="636927"/>
            <a:ext cx="1922160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Navigating Microsoft's New High-Volume Email Regulations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B37F6D-A0CC-7E88-CE40-AF374166290C}"/>
              </a:ext>
            </a:extLst>
          </p:cNvPr>
          <p:cNvSpPr txBox="1"/>
          <p:nvPr/>
        </p:nvSpPr>
        <p:spPr>
          <a:xfrm>
            <a:off x="2065383" y="3296535"/>
            <a:ext cx="7082388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What Has Changed</a:t>
            </a:r>
            <a:endParaRPr lang="en-US" sz="5400" b="1" dirty="0">
              <a:solidFill>
                <a:schemeClr val="bg2">
                  <a:lumMod val="90000"/>
                </a:schemeClr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5D9034-7BAE-0AA6-9378-B815D84E8222}"/>
              </a:ext>
            </a:extLst>
          </p:cNvPr>
          <p:cNvSpPr txBox="1"/>
          <p:nvPr/>
        </p:nvSpPr>
        <p:spPr>
          <a:xfrm>
            <a:off x="943532" y="3139843"/>
            <a:ext cx="609461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D04ACF-A368-09AD-09DA-172B9019709E}"/>
              </a:ext>
            </a:extLst>
          </p:cNvPr>
          <p:cNvSpPr txBox="1"/>
          <p:nvPr/>
        </p:nvSpPr>
        <p:spPr>
          <a:xfrm>
            <a:off x="788040" y="3478396"/>
            <a:ext cx="764953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E274BC-08C5-5370-B145-8FE3359C7F57}"/>
              </a:ext>
            </a:extLst>
          </p:cNvPr>
          <p:cNvSpPr txBox="1"/>
          <p:nvPr/>
        </p:nvSpPr>
        <p:spPr>
          <a:xfrm>
            <a:off x="2065383" y="4888332"/>
            <a:ext cx="15520595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How Does Is Affect Fund Marketing Teams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424AA7-2240-5A96-6B66-1620BDC05484}"/>
              </a:ext>
            </a:extLst>
          </p:cNvPr>
          <p:cNvSpPr txBox="1"/>
          <p:nvPr/>
        </p:nvSpPr>
        <p:spPr>
          <a:xfrm>
            <a:off x="834527" y="4594896"/>
            <a:ext cx="829073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3EA02D-82C2-1645-0BEF-2DE0BFD7BAB6}"/>
              </a:ext>
            </a:extLst>
          </p:cNvPr>
          <p:cNvSpPr txBox="1"/>
          <p:nvPr/>
        </p:nvSpPr>
        <p:spPr>
          <a:xfrm>
            <a:off x="788040" y="4933449"/>
            <a:ext cx="87556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421878-8448-5BA9-6487-17B26BEF3B86}"/>
              </a:ext>
            </a:extLst>
          </p:cNvPr>
          <p:cNvSpPr txBox="1"/>
          <p:nvPr/>
        </p:nvSpPr>
        <p:spPr>
          <a:xfrm>
            <a:off x="2065383" y="6307180"/>
            <a:ext cx="4496744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How To Fix It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FB7C88-0344-6C07-B1C3-208DA0B8F306}"/>
              </a:ext>
            </a:extLst>
          </p:cNvPr>
          <p:cNvSpPr txBox="1"/>
          <p:nvPr/>
        </p:nvSpPr>
        <p:spPr>
          <a:xfrm>
            <a:off x="889031" y="6045572"/>
            <a:ext cx="867545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0E605F-3BEB-BAD4-28EA-8141FD22E50E}"/>
              </a:ext>
            </a:extLst>
          </p:cNvPr>
          <p:cNvSpPr txBox="1"/>
          <p:nvPr/>
        </p:nvSpPr>
        <p:spPr>
          <a:xfrm>
            <a:off x="861779" y="6384125"/>
            <a:ext cx="894797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12E34F46-D920-9EFB-822E-5815A9BC875B}"/>
              </a:ext>
            </a:extLst>
          </p:cNvPr>
          <p:cNvSpPr/>
          <p:nvPr/>
        </p:nvSpPr>
        <p:spPr>
          <a:xfrm>
            <a:off x="723552" y="1605867"/>
            <a:ext cx="64248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Ensuring Your Fund Emails Reach Investors</a:t>
            </a:r>
          </a:p>
        </p:txBody>
      </p:sp>
    </p:spTree>
    <p:extLst>
      <p:ext uri="{BB962C8B-B14F-4D97-AF65-F5344CB8AC3E}">
        <p14:creationId xmlns:p14="http://schemas.microsoft.com/office/powerpoint/2010/main" val="326993342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86F2C-33BA-0FF6-BCFD-1F506EAD2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D17D88B9-8CAE-4766-65D5-6D0A5AA84762}"/>
              </a:ext>
            </a:extLst>
          </p:cNvPr>
          <p:cNvSpPr/>
          <p:nvPr/>
        </p:nvSpPr>
        <p:spPr>
          <a:xfrm>
            <a:off x="723552" y="636927"/>
            <a:ext cx="1922160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Navigating Microsoft's New High-Volume Email Regulations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AC7300-BF38-72B3-535D-A5D6D12A62C8}"/>
              </a:ext>
            </a:extLst>
          </p:cNvPr>
          <p:cNvSpPr txBox="1"/>
          <p:nvPr/>
        </p:nvSpPr>
        <p:spPr>
          <a:xfrm>
            <a:off x="2065383" y="3296535"/>
            <a:ext cx="7082388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What Has Changed</a:t>
            </a:r>
            <a:endParaRPr lang="en-US" sz="5400" b="1" dirty="0">
              <a:solidFill>
                <a:schemeClr val="bg2">
                  <a:lumMod val="90000"/>
                </a:schemeClr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BB4F21-C2F8-9B4D-2370-98BB149B3FAC}"/>
              </a:ext>
            </a:extLst>
          </p:cNvPr>
          <p:cNvSpPr txBox="1"/>
          <p:nvPr/>
        </p:nvSpPr>
        <p:spPr>
          <a:xfrm>
            <a:off x="943532" y="3139843"/>
            <a:ext cx="609461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A542CD-0BDB-D341-3AD6-C0F593AB882F}"/>
              </a:ext>
            </a:extLst>
          </p:cNvPr>
          <p:cNvSpPr txBox="1"/>
          <p:nvPr/>
        </p:nvSpPr>
        <p:spPr>
          <a:xfrm>
            <a:off x="788040" y="3478396"/>
            <a:ext cx="764953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DA52F7-803A-0433-E24C-92D9885CF76C}"/>
              </a:ext>
            </a:extLst>
          </p:cNvPr>
          <p:cNvSpPr txBox="1"/>
          <p:nvPr/>
        </p:nvSpPr>
        <p:spPr>
          <a:xfrm>
            <a:off x="2065383" y="4888332"/>
            <a:ext cx="15520595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How Does Is Affect Fund Marketing Teams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470F53-CF21-3DAE-0029-ABAA1FC71247}"/>
              </a:ext>
            </a:extLst>
          </p:cNvPr>
          <p:cNvSpPr txBox="1"/>
          <p:nvPr/>
        </p:nvSpPr>
        <p:spPr>
          <a:xfrm>
            <a:off x="834527" y="4594896"/>
            <a:ext cx="829073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316095-2565-D438-E10A-F9ACDCB5ABBD}"/>
              </a:ext>
            </a:extLst>
          </p:cNvPr>
          <p:cNvSpPr txBox="1"/>
          <p:nvPr/>
        </p:nvSpPr>
        <p:spPr>
          <a:xfrm>
            <a:off x="788040" y="4933449"/>
            <a:ext cx="87556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5AFFE5-DF2D-EBB7-13D5-F0F0E7653461}"/>
              </a:ext>
            </a:extLst>
          </p:cNvPr>
          <p:cNvSpPr txBox="1"/>
          <p:nvPr/>
        </p:nvSpPr>
        <p:spPr>
          <a:xfrm>
            <a:off x="2065383" y="6307180"/>
            <a:ext cx="4496744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How To Fix It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5382D7-ADF2-D480-11A9-8C6AC2F6DDD9}"/>
              </a:ext>
            </a:extLst>
          </p:cNvPr>
          <p:cNvSpPr txBox="1"/>
          <p:nvPr/>
        </p:nvSpPr>
        <p:spPr>
          <a:xfrm>
            <a:off x="889031" y="6045572"/>
            <a:ext cx="867545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3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4588FE-83E1-3075-6581-24E302A7F29F}"/>
              </a:ext>
            </a:extLst>
          </p:cNvPr>
          <p:cNvSpPr txBox="1"/>
          <p:nvPr/>
        </p:nvSpPr>
        <p:spPr>
          <a:xfrm>
            <a:off x="861779" y="6384125"/>
            <a:ext cx="894797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D15A7D00-B5FF-4017-ED8A-317E29482BB8}"/>
              </a:ext>
            </a:extLst>
          </p:cNvPr>
          <p:cNvSpPr/>
          <p:nvPr/>
        </p:nvSpPr>
        <p:spPr>
          <a:xfrm>
            <a:off x="723552" y="1605867"/>
            <a:ext cx="64248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Ensuring Your Fund Emails Reach Investors</a:t>
            </a:r>
          </a:p>
        </p:txBody>
      </p:sp>
    </p:spTree>
    <p:extLst>
      <p:ext uri="{BB962C8B-B14F-4D97-AF65-F5344CB8AC3E}">
        <p14:creationId xmlns:p14="http://schemas.microsoft.com/office/powerpoint/2010/main" val="121322367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6">
            <a:extLst>
              <a:ext uri="{FF2B5EF4-FFF2-40B4-BE49-F238E27FC236}">
                <a16:creationId xmlns:a16="http://schemas.microsoft.com/office/drawing/2014/main" id="{702F9B2D-2B2D-4FD4-8BC1-4A7256437E5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188953" y="11536701"/>
            <a:ext cx="276353" cy="444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3" name="Shape 107">
            <a:extLst>
              <a:ext uri="{FF2B5EF4-FFF2-40B4-BE49-F238E27FC236}">
                <a16:creationId xmlns:a16="http://schemas.microsoft.com/office/drawing/2014/main" id="{CFADE36C-3A65-49A8-97DE-B511F8207715}"/>
              </a:ext>
            </a:extLst>
          </p:cNvPr>
          <p:cNvSpPr/>
          <p:nvPr/>
        </p:nvSpPr>
        <p:spPr>
          <a:xfrm>
            <a:off x="723552" y="636927"/>
            <a:ext cx="421108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ProFundCom</a:t>
            </a:r>
            <a:endParaRPr dirty="0"/>
          </a:p>
        </p:txBody>
      </p:sp>
      <p:sp>
        <p:nvSpPr>
          <p:cNvPr id="4" name="Shape 108">
            <a:extLst>
              <a:ext uri="{FF2B5EF4-FFF2-40B4-BE49-F238E27FC236}">
                <a16:creationId xmlns:a16="http://schemas.microsoft.com/office/drawing/2014/main" id="{AA50EB8E-987D-4063-AE30-109C5A253750}"/>
              </a:ext>
            </a:extLst>
          </p:cNvPr>
          <p:cNvSpPr/>
          <p:nvPr/>
        </p:nvSpPr>
        <p:spPr>
          <a:xfrm>
            <a:off x="723552" y="1605867"/>
            <a:ext cx="6484147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Using Marketing Automation to Raise AuM </a:t>
            </a:r>
            <a:endParaRPr dirty="0"/>
          </a:p>
        </p:txBody>
      </p:sp>
      <p:grpSp>
        <p:nvGrpSpPr>
          <p:cNvPr id="5" name="Group 114">
            <a:extLst>
              <a:ext uri="{FF2B5EF4-FFF2-40B4-BE49-F238E27FC236}">
                <a16:creationId xmlns:a16="http://schemas.microsoft.com/office/drawing/2014/main" id="{16EB7DA9-5AB6-4C40-8B40-A62C3E51C5AE}"/>
              </a:ext>
            </a:extLst>
          </p:cNvPr>
          <p:cNvGrpSpPr/>
          <p:nvPr/>
        </p:nvGrpSpPr>
        <p:grpSpPr>
          <a:xfrm>
            <a:off x="394937" y="2849577"/>
            <a:ext cx="8574515" cy="8709057"/>
            <a:chOff x="8570639" y="190503"/>
            <a:chExt cx="8574515" cy="6114284"/>
          </a:xfrm>
        </p:grpSpPr>
        <p:sp>
          <p:nvSpPr>
            <p:cNvPr id="6" name="Shape 110">
              <a:extLst>
                <a:ext uri="{FF2B5EF4-FFF2-40B4-BE49-F238E27FC236}">
                  <a16:creationId xmlns:a16="http://schemas.microsoft.com/office/drawing/2014/main" id="{A11F9C28-3D93-4CAE-8123-DB61D9BCE822}"/>
                </a:ext>
              </a:extLst>
            </p:cNvPr>
            <p:cNvSpPr/>
            <p:nvPr/>
          </p:nvSpPr>
          <p:spPr>
            <a:xfrm>
              <a:off x="8570639" y="190503"/>
              <a:ext cx="8574515" cy="6114284"/>
            </a:xfrm>
            <a:prstGeom prst="rect">
              <a:avLst/>
            </a:prstGeom>
            <a:solidFill>
              <a:srgbClr val="F2702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/>
            </a:p>
          </p:txBody>
        </p:sp>
        <p:sp>
          <p:nvSpPr>
            <p:cNvPr id="7" name="Shape 112">
              <a:extLst>
                <a:ext uri="{FF2B5EF4-FFF2-40B4-BE49-F238E27FC236}">
                  <a16:creationId xmlns:a16="http://schemas.microsoft.com/office/drawing/2014/main" id="{BB40A7D7-95A3-4D41-9E3D-6239E5E4B02C}"/>
                </a:ext>
              </a:extLst>
            </p:cNvPr>
            <p:cNvSpPr/>
            <p:nvPr/>
          </p:nvSpPr>
          <p:spPr>
            <a:xfrm>
              <a:off x="9080970" y="1761170"/>
              <a:ext cx="7460191" cy="22276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300">
                  <a:solidFill>
                    <a:srgbClr val="F6F6FA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endPara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2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For the last 20 years we have helped fund managers</a:t>
              </a:r>
              <a:r>
                <a:rPr lang="en-GB" sz="2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4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raise assets </a:t>
              </a:r>
              <a:r>
                <a:rPr lang="en-GB" sz="2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using </a:t>
              </a:r>
              <a:r>
                <a:rPr lang="en-GB" sz="4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marketing automation</a:t>
              </a:r>
              <a:endParaRPr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Shape 113">
              <a:extLst>
                <a:ext uri="{FF2B5EF4-FFF2-40B4-BE49-F238E27FC236}">
                  <a16:creationId xmlns:a16="http://schemas.microsoft.com/office/drawing/2014/main" id="{2CAA3F2E-B737-4004-B158-E295287D003D}"/>
                </a:ext>
              </a:extLst>
            </p:cNvPr>
            <p:cNvSpPr/>
            <p:nvPr/>
          </p:nvSpPr>
          <p:spPr>
            <a:xfrm>
              <a:off x="10921544" y="424694"/>
              <a:ext cx="102657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3000" b="1">
                  <a:solidFill>
                    <a:srgbClr val="F6F6FA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endParaRPr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9884284-5FFC-44AC-A2B1-95629A3EA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918" y="2819821"/>
            <a:ext cx="14734145" cy="60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3A9B3E-A735-49EB-BDF8-1A28031B3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918" y="9296178"/>
            <a:ext cx="14810555" cy="2262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436331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01B96-57D5-0571-62C1-4A621D649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Shape 2326">
            <a:extLst>
              <a:ext uri="{FF2B5EF4-FFF2-40B4-BE49-F238E27FC236}">
                <a16:creationId xmlns:a16="http://schemas.microsoft.com/office/drawing/2014/main" id="{ACF23959-3612-1157-5676-F3A4953C50BE}"/>
              </a:ext>
            </a:extLst>
          </p:cNvPr>
          <p:cNvSpPr/>
          <p:nvPr/>
        </p:nvSpPr>
        <p:spPr>
          <a:xfrm>
            <a:off x="723552" y="636927"/>
            <a:ext cx="441467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How To Fix It</a:t>
            </a:r>
            <a:endParaRPr lang="en-US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327" name="Shape 2327">
            <a:extLst>
              <a:ext uri="{FF2B5EF4-FFF2-40B4-BE49-F238E27FC236}">
                <a16:creationId xmlns:a16="http://schemas.microsoft.com/office/drawing/2014/main" id="{678C6F4F-957B-611F-5493-3CE5A2999F80}"/>
              </a:ext>
            </a:extLst>
          </p:cNvPr>
          <p:cNvSpPr/>
          <p:nvPr/>
        </p:nvSpPr>
        <p:spPr>
          <a:xfrm>
            <a:off x="723552" y="1605867"/>
            <a:ext cx="3770263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Example Impact Scenario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A761EEE-2FB9-21A9-65AF-742EB91648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440248"/>
              </p:ext>
            </p:extLst>
          </p:nvPr>
        </p:nvGraphicFramePr>
        <p:xfrm>
          <a:off x="1783498" y="3308289"/>
          <a:ext cx="19987931" cy="8962088"/>
        </p:xfrm>
        <a:graphic>
          <a:graphicData uri="http://schemas.openxmlformats.org/drawingml/2006/table">
            <a:tbl>
              <a:tblPr/>
              <a:tblGrid>
                <a:gridCol w="5512758">
                  <a:extLst>
                    <a:ext uri="{9D8B030D-6E8A-4147-A177-3AD203B41FA5}">
                      <a16:colId xmlns:a16="http://schemas.microsoft.com/office/drawing/2014/main" val="1565678187"/>
                    </a:ext>
                  </a:extLst>
                </a:gridCol>
                <a:gridCol w="14475173">
                  <a:extLst>
                    <a:ext uri="{9D8B030D-6E8A-4147-A177-3AD203B41FA5}">
                      <a16:colId xmlns:a16="http://schemas.microsoft.com/office/drawing/2014/main" val="3888294037"/>
                    </a:ext>
                  </a:extLst>
                </a:gridCol>
              </a:tblGrid>
              <a:tr h="69952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3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Area</a:t>
                      </a:r>
                      <a:endParaRPr lang="en-GB" sz="3700" b="0" i="0" u="none" strike="noStrike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039" marR="10039" marT="10039" marB="0" anchor="ctr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23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Fix</a:t>
                      </a:r>
                      <a:endParaRPr lang="en-GB" sz="3700" b="0" i="0" u="none" strike="noStrike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039" marR="10039" marT="10039" marB="0" anchor="ctr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501737"/>
                  </a:ext>
                </a:extLst>
              </a:tr>
              <a:tr h="126050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Authentication</a:t>
                      </a:r>
                      <a:endParaRPr lang="en-GB" sz="3700" b="0" i="0" u="none" strike="noStrike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039" marR="10039" marT="10039" marB="0" anchor="ctr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SPF: add all sending servers</a:t>
                      </a:r>
                      <a:br>
                        <a:rPr lang="en-GB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en-GB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DKIM: enable signing for your domain</a:t>
                      </a:r>
                      <a:br>
                        <a:rPr lang="en-GB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en-GB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DMARC: publish record (start with p=none)</a:t>
                      </a:r>
                      <a:endParaRPr lang="en-GB" sz="3700" b="0" i="0" u="none" strike="noStrike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039" marR="10039" marT="10039" marB="0" anchor="ctr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522848"/>
                  </a:ext>
                </a:extLst>
              </a:tr>
              <a:tr h="126050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3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Alignment</a:t>
                      </a:r>
                      <a:endParaRPr lang="en-GB" sz="3700" b="0" i="0" u="none" strike="noStrike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039" marR="10039" marT="10039" marB="0" anchor="ctr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Make sure </a:t>
                      </a:r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From:</a:t>
                      </a:r>
                      <a:r>
                        <a:rPr lang="en-GB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domain matches SPF/DKIM domains (no mismatched sub-domains)</a:t>
                      </a:r>
                      <a:endParaRPr lang="en-GB" sz="3700" b="0" i="0" u="none" strike="noStrike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039" marR="10039" marT="10039" marB="0" anchor="ctr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061456"/>
                  </a:ext>
                </a:extLst>
              </a:tr>
              <a:tr h="126050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3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Infrastructure</a:t>
                      </a:r>
                      <a:endParaRPr lang="en-GB" sz="3700" b="0" i="0" u="none" strike="noStrike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039" marR="10039" marT="10039" marB="0" anchor="ctr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Use a </a:t>
                      </a:r>
                      <a:r>
                        <a:rPr lang="en-GB" sz="2300" b="0" i="1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dedicated</a:t>
                      </a:r>
                      <a:r>
                        <a:rPr lang="en-GB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, </a:t>
                      </a:r>
                      <a:r>
                        <a:rPr lang="en-GB" sz="2300" b="0" i="1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authenticated</a:t>
                      </a:r>
                      <a:r>
                        <a:rPr lang="en-GB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send channel (like ProFundCom) that’s fully compliant</a:t>
                      </a:r>
                      <a:endParaRPr lang="en-GB" sz="3700" b="0" i="0" u="none" strike="noStrike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039" marR="10039" marT="10039" marB="0" anchor="ctr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831473"/>
                  </a:ext>
                </a:extLst>
              </a:tr>
              <a:tr h="126050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3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Unsubscribes &amp; Engagement</a:t>
                      </a:r>
                      <a:endParaRPr lang="en-GB" sz="3700" b="0" i="0" u="none" strike="noStrike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039" marR="10039" marT="10039" marB="0" anchor="ctr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Always include one-click unsubscribe; prune inactive recipients quarterly</a:t>
                      </a:r>
                      <a:endParaRPr lang="en-GB" sz="3700" b="0" i="0" u="none" strike="noStrike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039" marR="10039" marT="10039" marB="0" anchor="ctr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164451"/>
                  </a:ext>
                </a:extLst>
              </a:tr>
              <a:tr h="69952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3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List Hygiene</a:t>
                      </a:r>
                      <a:endParaRPr lang="en-GB" sz="3700" b="0" i="0" u="none" strike="noStrike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039" marR="10039" marT="10039" marB="0" anchor="ctr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Remove hard/soft bounces, outdated institutional contacts</a:t>
                      </a:r>
                      <a:endParaRPr lang="en-GB" sz="3700" b="0" i="0" u="none" strike="noStrike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039" marR="10039" marT="10039" marB="0" anchor="ctr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317455"/>
                  </a:ext>
                </a:extLst>
              </a:tr>
              <a:tr h="126050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3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Rate Management</a:t>
                      </a:r>
                      <a:endParaRPr lang="en-GB" sz="3700" b="0" i="0" u="none" strike="noStrike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039" marR="10039" marT="10039" marB="0" anchor="ctr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Stagger large sends; keep under TERRL caps; avoid blasting all investors simultaneously</a:t>
                      </a:r>
                      <a:endParaRPr lang="en-GB" sz="3700" b="0" i="0" u="none" strike="noStrike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039" marR="10039" marT="10039" marB="0" anchor="ctr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631171"/>
                  </a:ext>
                </a:extLst>
              </a:tr>
              <a:tr h="126050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3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Reputation Monitoring</a:t>
                      </a:r>
                      <a:endParaRPr lang="en-GB" sz="3700" b="0" i="0" u="none" strike="noStrike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039" marR="10039" marT="10039" marB="0" anchor="ctr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Use DMARC reports + postmaster tools (</a:t>
                      </a:r>
                      <a:r>
                        <a:rPr lang="en-GB" sz="2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MXToolbox</a:t>
                      </a:r>
                      <a:r>
                        <a:rPr lang="en-GB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) to track domain/IP health</a:t>
                      </a:r>
                      <a:endParaRPr lang="en-GB" sz="3700" b="0" i="0" u="none" strike="noStrike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039" marR="10039" marT="10039" marB="0" anchor="ctr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30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39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30363-475D-0BF5-1EE1-3F555C55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5A848071-3AB6-FF82-B65A-A40034269F7B}"/>
              </a:ext>
            </a:extLst>
          </p:cNvPr>
          <p:cNvSpPr/>
          <p:nvPr/>
        </p:nvSpPr>
        <p:spPr>
          <a:xfrm>
            <a:off x="723552" y="636927"/>
            <a:ext cx="1922160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Navigating Microsoft's New High-Volume Email Regulations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3D2A6E-A6D7-5C97-96AA-1C9560000A9B}"/>
              </a:ext>
            </a:extLst>
          </p:cNvPr>
          <p:cNvSpPr txBox="1"/>
          <p:nvPr/>
        </p:nvSpPr>
        <p:spPr>
          <a:xfrm>
            <a:off x="2065383" y="3296535"/>
            <a:ext cx="7082388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What Has Changed</a:t>
            </a:r>
            <a:endParaRPr lang="en-US" sz="5400" b="1" dirty="0">
              <a:solidFill>
                <a:schemeClr val="bg2">
                  <a:lumMod val="90000"/>
                </a:schemeClr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BE66B9-6C34-6EC4-F6F0-013AED128E9C}"/>
              </a:ext>
            </a:extLst>
          </p:cNvPr>
          <p:cNvSpPr txBox="1"/>
          <p:nvPr/>
        </p:nvSpPr>
        <p:spPr>
          <a:xfrm>
            <a:off x="943532" y="3139843"/>
            <a:ext cx="609461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8D02F5-877A-5668-17F9-7C021CCBDA45}"/>
              </a:ext>
            </a:extLst>
          </p:cNvPr>
          <p:cNvSpPr txBox="1"/>
          <p:nvPr/>
        </p:nvSpPr>
        <p:spPr>
          <a:xfrm>
            <a:off x="788040" y="3478396"/>
            <a:ext cx="764953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5D36C8-6A44-30C2-46E1-1764D2AD1F87}"/>
              </a:ext>
            </a:extLst>
          </p:cNvPr>
          <p:cNvSpPr txBox="1"/>
          <p:nvPr/>
        </p:nvSpPr>
        <p:spPr>
          <a:xfrm>
            <a:off x="2065383" y="4888332"/>
            <a:ext cx="15520595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How Does Is Affect Fund Marketing Teams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F0CBF5-AAE8-F6FD-49E2-40D0CB93D524}"/>
              </a:ext>
            </a:extLst>
          </p:cNvPr>
          <p:cNvSpPr txBox="1"/>
          <p:nvPr/>
        </p:nvSpPr>
        <p:spPr>
          <a:xfrm>
            <a:off x="834527" y="4594896"/>
            <a:ext cx="829073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AD0E4B-3A93-ECC9-54B5-6B412530492F}"/>
              </a:ext>
            </a:extLst>
          </p:cNvPr>
          <p:cNvSpPr txBox="1"/>
          <p:nvPr/>
        </p:nvSpPr>
        <p:spPr>
          <a:xfrm>
            <a:off x="788040" y="4933449"/>
            <a:ext cx="87556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881DE8-BAF4-608B-4D6D-5A9F1B1BF9F2}"/>
              </a:ext>
            </a:extLst>
          </p:cNvPr>
          <p:cNvSpPr txBox="1"/>
          <p:nvPr/>
        </p:nvSpPr>
        <p:spPr>
          <a:xfrm>
            <a:off x="2065383" y="6307180"/>
            <a:ext cx="4496744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How To Fix It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39CE70-B4C6-0CA9-8CC8-15990B72FA4C}"/>
              </a:ext>
            </a:extLst>
          </p:cNvPr>
          <p:cNvSpPr txBox="1"/>
          <p:nvPr/>
        </p:nvSpPr>
        <p:spPr>
          <a:xfrm>
            <a:off x="889031" y="6045572"/>
            <a:ext cx="867545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3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DD362B-D739-E43A-459E-C1DF1CDA0B9C}"/>
              </a:ext>
            </a:extLst>
          </p:cNvPr>
          <p:cNvSpPr txBox="1"/>
          <p:nvPr/>
        </p:nvSpPr>
        <p:spPr>
          <a:xfrm>
            <a:off x="861779" y="6384125"/>
            <a:ext cx="894797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D39BCEEA-8128-CAFB-8AA4-7A2FF1392EC3}"/>
              </a:ext>
            </a:extLst>
          </p:cNvPr>
          <p:cNvSpPr/>
          <p:nvPr/>
        </p:nvSpPr>
        <p:spPr>
          <a:xfrm>
            <a:off x="723552" y="1605867"/>
            <a:ext cx="64248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Ensuring Your Fund Emails Reach Investors</a:t>
            </a:r>
          </a:p>
        </p:txBody>
      </p:sp>
    </p:spTree>
    <p:extLst>
      <p:ext uri="{BB962C8B-B14F-4D97-AF65-F5344CB8AC3E}">
        <p14:creationId xmlns:p14="http://schemas.microsoft.com/office/powerpoint/2010/main" val="361940301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D6D8F-2BFB-6D14-36CF-42B38B954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320791A3-C549-E4B3-96A6-DC7A4993BEC6}"/>
              </a:ext>
            </a:extLst>
          </p:cNvPr>
          <p:cNvSpPr/>
          <p:nvPr/>
        </p:nvSpPr>
        <p:spPr>
          <a:xfrm>
            <a:off x="723552" y="636927"/>
            <a:ext cx="1922160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Navigating Microsoft's New High-Volume Email Regulations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1AFC98-2E37-B832-E117-6BB7E056476B}"/>
              </a:ext>
            </a:extLst>
          </p:cNvPr>
          <p:cNvSpPr txBox="1"/>
          <p:nvPr/>
        </p:nvSpPr>
        <p:spPr>
          <a:xfrm>
            <a:off x="2065383" y="3296535"/>
            <a:ext cx="7082388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What Has Changed</a:t>
            </a:r>
            <a:endParaRPr lang="en-US" sz="54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C2001D-B48D-1B64-BD00-1D0A2BD67F7C}"/>
              </a:ext>
            </a:extLst>
          </p:cNvPr>
          <p:cNvSpPr txBox="1"/>
          <p:nvPr/>
        </p:nvSpPr>
        <p:spPr>
          <a:xfrm>
            <a:off x="943532" y="3139843"/>
            <a:ext cx="609461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BD0651-AA13-2B71-5FA9-76FCDC43D017}"/>
              </a:ext>
            </a:extLst>
          </p:cNvPr>
          <p:cNvSpPr txBox="1"/>
          <p:nvPr/>
        </p:nvSpPr>
        <p:spPr>
          <a:xfrm>
            <a:off x="788040" y="3478396"/>
            <a:ext cx="764953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19FA42-39EC-2663-E18A-DBD76C93C943}"/>
              </a:ext>
            </a:extLst>
          </p:cNvPr>
          <p:cNvSpPr txBox="1"/>
          <p:nvPr/>
        </p:nvSpPr>
        <p:spPr>
          <a:xfrm>
            <a:off x="2065383" y="4888332"/>
            <a:ext cx="15520595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How Does Is Affect Fund Marketing Teams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2C4C44-80B3-B790-2F16-E057E7D186BE}"/>
              </a:ext>
            </a:extLst>
          </p:cNvPr>
          <p:cNvSpPr txBox="1"/>
          <p:nvPr/>
        </p:nvSpPr>
        <p:spPr>
          <a:xfrm>
            <a:off x="834527" y="4594896"/>
            <a:ext cx="829073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96B21B-C108-483B-3EC4-261983481B53}"/>
              </a:ext>
            </a:extLst>
          </p:cNvPr>
          <p:cNvSpPr txBox="1"/>
          <p:nvPr/>
        </p:nvSpPr>
        <p:spPr>
          <a:xfrm>
            <a:off x="788040" y="4933449"/>
            <a:ext cx="87556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C62035-FB87-6535-DCD1-E38B67935E02}"/>
              </a:ext>
            </a:extLst>
          </p:cNvPr>
          <p:cNvSpPr txBox="1"/>
          <p:nvPr/>
        </p:nvSpPr>
        <p:spPr>
          <a:xfrm>
            <a:off x="2065383" y="6307180"/>
            <a:ext cx="4496744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How To Fix It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0EBAB1-6E1B-0654-1919-CAD18B860C40}"/>
              </a:ext>
            </a:extLst>
          </p:cNvPr>
          <p:cNvSpPr txBox="1"/>
          <p:nvPr/>
        </p:nvSpPr>
        <p:spPr>
          <a:xfrm>
            <a:off x="889031" y="6045572"/>
            <a:ext cx="867545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3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5A4B1C-872C-E678-E013-B5A267FCDB03}"/>
              </a:ext>
            </a:extLst>
          </p:cNvPr>
          <p:cNvSpPr txBox="1"/>
          <p:nvPr/>
        </p:nvSpPr>
        <p:spPr>
          <a:xfrm>
            <a:off x="861779" y="6384125"/>
            <a:ext cx="894797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83658910-FDD8-D449-2F9A-DC6F61397A53}"/>
              </a:ext>
            </a:extLst>
          </p:cNvPr>
          <p:cNvSpPr/>
          <p:nvPr/>
        </p:nvSpPr>
        <p:spPr>
          <a:xfrm>
            <a:off x="723552" y="1605867"/>
            <a:ext cx="64248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Ensuring Your Fund Emails Reach Investors</a:t>
            </a:r>
          </a:p>
        </p:txBody>
      </p:sp>
    </p:spTree>
    <p:extLst>
      <p:ext uri="{BB962C8B-B14F-4D97-AF65-F5344CB8AC3E}">
        <p14:creationId xmlns:p14="http://schemas.microsoft.com/office/powerpoint/2010/main" val="346851897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9CB4F-ED6D-3A31-B9B7-AB3280079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>
            <a:extLst>
              <a:ext uri="{FF2B5EF4-FFF2-40B4-BE49-F238E27FC236}">
                <a16:creationId xmlns:a16="http://schemas.microsoft.com/office/drawing/2014/main" id="{3987DB27-B04F-05BB-1D5C-2ECC7DACF0AC}"/>
              </a:ext>
            </a:extLst>
          </p:cNvPr>
          <p:cNvSpPr/>
          <p:nvPr/>
        </p:nvSpPr>
        <p:spPr>
          <a:xfrm>
            <a:off x="11218068" y="7838778"/>
            <a:ext cx="1947864" cy="1500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>
                <a:solidFill>
                  <a:srgbClr val="F6F6FA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r>
              <a:rPr dirty="0"/>
              <a:t></a:t>
            </a:r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75E3748A-0251-7B68-F71B-DC519C126EC8}"/>
              </a:ext>
            </a:extLst>
          </p:cNvPr>
          <p:cNvSpPr/>
          <p:nvPr/>
        </p:nvSpPr>
        <p:spPr>
          <a:xfrm>
            <a:off x="5120524" y="6442502"/>
            <a:ext cx="13571443" cy="2595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algn="ctr"/>
            <a:r>
              <a:rPr lang="en-GB" dirty="0"/>
              <a:t>Navigating Microsoft's New High-Volume Email Regulations: </a:t>
            </a:r>
          </a:p>
          <a:p>
            <a:pPr algn="ctr"/>
            <a:r>
              <a:rPr lang="en-GB" dirty="0"/>
              <a:t>Ensuring Your Fund Emails Reach Investors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D47EF7-1610-5870-F919-1C08936E6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6501" y="9784881"/>
            <a:ext cx="3885934" cy="2087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626E8730-2776-EB4D-0C4E-BAF8173B6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00" y="9528154"/>
            <a:ext cx="2614180" cy="2601109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28AD6777-1419-FB5F-9F88-5017C8439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96" y="2320353"/>
            <a:ext cx="111918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6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770B2-9365-695F-3F35-1C9A95245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6">
            <a:extLst>
              <a:ext uri="{FF2B5EF4-FFF2-40B4-BE49-F238E27FC236}">
                <a16:creationId xmlns:a16="http://schemas.microsoft.com/office/drawing/2014/main" id="{C2085D88-8701-393A-B3CF-C6DC6A7FD27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188953" y="11536701"/>
            <a:ext cx="276353" cy="4445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3" name="Shape 107">
            <a:extLst>
              <a:ext uri="{FF2B5EF4-FFF2-40B4-BE49-F238E27FC236}">
                <a16:creationId xmlns:a16="http://schemas.microsoft.com/office/drawing/2014/main" id="{CE8154EC-5CD9-8A96-FE59-2692183E4F73}"/>
              </a:ext>
            </a:extLst>
          </p:cNvPr>
          <p:cNvSpPr/>
          <p:nvPr/>
        </p:nvSpPr>
        <p:spPr>
          <a:xfrm>
            <a:off x="723552" y="636927"/>
            <a:ext cx="421108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ProFundCom</a:t>
            </a:r>
            <a:endParaRPr dirty="0"/>
          </a:p>
        </p:txBody>
      </p:sp>
      <p:sp>
        <p:nvSpPr>
          <p:cNvPr id="4" name="Shape 108">
            <a:extLst>
              <a:ext uri="{FF2B5EF4-FFF2-40B4-BE49-F238E27FC236}">
                <a16:creationId xmlns:a16="http://schemas.microsoft.com/office/drawing/2014/main" id="{17240687-0888-8D1E-B591-272C94F7C44B}"/>
              </a:ext>
            </a:extLst>
          </p:cNvPr>
          <p:cNvSpPr/>
          <p:nvPr/>
        </p:nvSpPr>
        <p:spPr>
          <a:xfrm>
            <a:off x="723552" y="1605867"/>
            <a:ext cx="6484147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Using Marketing Automation to Raise AuM </a:t>
            </a:r>
            <a:endParaRPr dirty="0"/>
          </a:p>
        </p:txBody>
      </p:sp>
      <p:grpSp>
        <p:nvGrpSpPr>
          <p:cNvPr id="5" name="Group 114">
            <a:extLst>
              <a:ext uri="{FF2B5EF4-FFF2-40B4-BE49-F238E27FC236}">
                <a16:creationId xmlns:a16="http://schemas.microsoft.com/office/drawing/2014/main" id="{4630A9D5-70C8-2DF0-22BC-B62F02414137}"/>
              </a:ext>
            </a:extLst>
          </p:cNvPr>
          <p:cNvGrpSpPr/>
          <p:nvPr/>
        </p:nvGrpSpPr>
        <p:grpSpPr>
          <a:xfrm>
            <a:off x="394937" y="2849577"/>
            <a:ext cx="8574515" cy="8709057"/>
            <a:chOff x="8570639" y="190503"/>
            <a:chExt cx="8574515" cy="6114284"/>
          </a:xfrm>
        </p:grpSpPr>
        <p:sp>
          <p:nvSpPr>
            <p:cNvPr id="6" name="Shape 110">
              <a:extLst>
                <a:ext uri="{FF2B5EF4-FFF2-40B4-BE49-F238E27FC236}">
                  <a16:creationId xmlns:a16="http://schemas.microsoft.com/office/drawing/2014/main" id="{D4633A87-A3C7-BA50-33C1-C3E23D95F327}"/>
                </a:ext>
              </a:extLst>
            </p:cNvPr>
            <p:cNvSpPr/>
            <p:nvPr/>
          </p:nvSpPr>
          <p:spPr>
            <a:xfrm>
              <a:off x="8570639" y="190503"/>
              <a:ext cx="8574515" cy="6114284"/>
            </a:xfrm>
            <a:prstGeom prst="rect">
              <a:avLst/>
            </a:prstGeom>
            <a:solidFill>
              <a:srgbClr val="F2702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/>
            </a:p>
          </p:txBody>
        </p:sp>
        <p:sp>
          <p:nvSpPr>
            <p:cNvPr id="7" name="Shape 112">
              <a:extLst>
                <a:ext uri="{FF2B5EF4-FFF2-40B4-BE49-F238E27FC236}">
                  <a16:creationId xmlns:a16="http://schemas.microsoft.com/office/drawing/2014/main" id="{F9D5B1E4-3EE0-8773-580E-FF7DA8A38A23}"/>
                </a:ext>
              </a:extLst>
            </p:cNvPr>
            <p:cNvSpPr/>
            <p:nvPr/>
          </p:nvSpPr>
          <p:spPr>
            <a:xfrm>
              <a:off x="9080970" y="1761170"/>
              <a:ext cx="7460191" cy="22276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300">
                  <a:solidFill>
                    <a:srgbClr val="F6F6FA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endPara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2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For the last 20 years we have helped fund managers</a:t>
              </a:r>
              <a:r>
                <a:rPr lang="en-GB" sz="2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4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raise assets </a:t>
              </a:r>
              <a:r>
                <a:rPr lang="en-GB" sz="2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using </a:t>
              </a:r>
              <a:r>
                <a:rPr lang="en-GB" sz="4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marketing automation</a:t>
              </a:r>
              <a:endParaRPr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Shape 113">
              <a:extLst>
                <a:ext uri="{FF2B5EF4-FFF2-40B4-BE49-F238E27FC236}">
                  <a16:creationId xmlns:a16="http://schemas.microsoft.com/office/drawing/2014/main" id="{EA5BE85C-EA95-3078-2C23-8C7D06E88B44}"/>
                </a:ext>
              </a:extLst>
            </p:cNvPr>
            <p:cNvSpPr/>
            <p:nvPr/>
          </p:nvSpPr>
          <p:spPr>
            <a:xfrm>
              <a:off x="10921544" y="424694"/>
              <a:ext cx="102657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3000" b="1">
                  <a:solidFill>
                    <a:srgbClr val="F6F6FA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endParaRPr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6603287-61A9-B3E9-C2C2-6774956C1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301" y="1498526"/>
            <a:ext cx="7308499" cy="101854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30291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82315-EBAF-0D64-3773-5CAC6D3EA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6">
            <a:extLst>
              <a:ext uri="{FF2B5EF4-FFF2-40B4-BE49-F238E27FC236}">
                <a16:creationId xmlns:a16="http://schemas.microsoft.com/office/drawing/2014/main" id="{3F03725F-128E-4B9E-F77A-BA8F2F97DFB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188953" y="11536701"/>
            <a:ext cx="276353" cy="4445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3" name="Shape 107">
            <a:extLst>
              <a:ext uri="{FF2B5EF4-FFF2-40B4-BE49-F238E27FC236}">
                <a16:creationId xmlns:a16="http://schemas.microsoft.com/office/drawing/2014/main" id="{65D6AED9-9A07-ABB9-AB86-6B12AF9E687E}"/>
              </a:ext>
            </a:extLst>
          </p:cNvPr>
          <p:cNvSpPr/>
          <p:nvPr/>
        </p:nvSpPr>
        <p:spPr>
          <a:xfrm>
            <a:off x="723552" y="636927"/>
            <a:ext cx="421108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ProFundCom</a:t>
            </a:r>
            <a:endParaRPr dirty="0"/>
          </a:p>
        </p:txBody>
      </p:sp>
      <p:sp>
        <p:nvSpPr>
          <p:cNvPr id="4" name="Shape 108">
            <a:extLst>
              <a:ext uri="{FF2B5EF4-FFF2-40B4-BE49-F238E27FC236}">
                <a16:creationId xmlns:a16="http://schemas.microsoft.com/office/drawing/2014/main" id="{E703670F-276E-1E5A-4E8A-15C0A1EF04EA}"/>
              </a:ext>
            </a:extLst>
          </p:cNvPr>
          <p:cNvSpPr/>
          <p:nvPr/>
        </p:nvSpPr>
        <p:spPr>
          <a:xfrm>
            <a:off x="723552" y="1605867"/>
            <a:ext cx="6484147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Using Marketing Automation to Raise AuM </a:t>
            </a:r>
            <a:endParaRPr dirty="0"/>
          </a:p>
        </p:txBody>
      </p:sp>
      <p:grpSp>
        <p:nvGrpSpPr>
          <p:cNvPr id="5" name="Group 114">
            <a:extLst>
              <a:ext uri="{FF2B5EF4-FFF2-40B4-BE49-F238E27FC236}">
                <a16:creationId xmlns:a16="http://schemas.microsoft.com/office/drawing/2014/main" id="{5B956CDA-FDEE-3BFE-6966-CC064304396B}"/>
              </a:ext>
            </a:extLst>
          </p:cNvPr>
          <p:cNvGrpSpPr/>
          <p:nvPr/>
        </p:nvGrpSpPr>
        <p:grpSpPr>
          <a:xfrm>
            <a:off x="394937" y="2849577"/>
            <a:ext cx="8574515" cy="8709057"/>
            <a:chOff x="8570639" y="190503"/>
            <a:chExt cx="8574515" cy="6114284"/>
          </a:xfrm>
        </p:grpSpPr>
        <p:sp>
          <p:nvSpPr>
            <p:cNvPr id="6" name="Shape 110">
              <a:extLst>
                <a:ext uri="{FF2B5EF4-FFF2-40B4-BE49-F238E27FC236}">
                  <a16:creationId xmlns:a16="http://schemas.microsoft.com/office/drawing/2014/main" id="{C1D3F3A1-51FB-4FA9-41D4-79550A23FF91}"/>
                </a:ext>
              </a:extLst>
            </p:cNvPr>
            <p:cNvSpPr/>
            <p:nvPr/>
          </p:nvSpPr>
          <p:spPr>
            <a:xfrm>
              <a:off x="8570639" y="190503"/>
              <a:ext cx="8574515" cy="6114284"/>
            </a:xfrm>
            <a:prstGeom prst="rect">
              <a:avLst/>
            </a:prstGeom>
            <a:solidFill>
              <a:srgbClr val="F2702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/>
            </a:p>
          </p:txBody>
        </p:sp>
        <p:sp>
          <p:nvSpPr>
            <p:cNvPr id="7" name="Shape 112">
              <a:extLst>
                <a:ext uri="{FF2B5EF4-FFF2-40B4-BE49-F238E27FC236}">
                  <a16:creationId xmlns:a16="http://schemas.microsoft.com/office/drawing/2014/main" id="{5400569C-9724-7B71-F255-D9E3534F7811}"/>
                </a:ext>
              </a:extLst>
            </p:cNvPr>
            <p:cNvSpPr/>
            <p:nvPr/>
          </p:nvSpPr>
          <p:spPr>
            <a:xfrm>
              <a:off x="9080970" y="1761170"/>
              <a:ext cx="7460191" cy="22276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300">
                  <a:solidFill>
                    <a:srgbClr val="F6F6FA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endPara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2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For the last 20 years we have helped fund managers</a:t>
              </a:r>
              <a:r>
                <a:rPr lang="en-GB" sz="2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4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raise assets </a:t>
              </a:r>
              <a:r>
                <a:rPr lang="en-GB" sz="2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using </a:t>
              </a:r>
              <a:r>
                <a:rPr lang="en-GB" sz="4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marketing automation</a:t>
              </a:r>
              <a:endParaRPr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Shape 113">
              <a:extLst>
                <a:ext uri="{FF2B5EF4-FFF2-40B4-BE49-F238E27FC236}">
                  <a16:creationId xmlns:a16="http://schemas.microsoft.com/office/drawing/2014/main" id="{B7D07C45-9F6D-E7D5-EA8E-024914591F41}"/>
                </a:ext>
              </a:extLst>
            </p:cNvPr>
            <p:cNvSpPr/>
            <p:nvPr/>
          </p:nvSpPr>
          <p:spPr>
            <a:xfrm>
              <a:off x="10921544" y="424694"/>
              <a:ext cx="102657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3000" b="1">
                  <a:solidFill>
                    <a:srgbClr val="F6F6FA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endParaRPr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1B2D0A9-DD5D-C093-15F2-A052DF030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357" y="1475844"/>
            <a:ext cx="9725690" cy="105053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10291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FE0E5-16E2-F91A-8FD6-101385D8B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6">
            <a:extLst>
              <a:ext uri="{FF2B5EF4-FFF2-40B4-BE49-F238E27FC236}">
                <a16:creationId xmlns:a16="http://schemas.microsoft.com/office/drawing/2014/main" id="{8C958025-575F-391D-F8DF-8A87654A203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188953" y="11536701"/>
            <a:ext cx="276353" cy="4445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3" name="Shape 107">
            <a:extLst>
              <a:ext uri="{FF2B5EF4-FFF2-40B4-BE49-F238E27FC236}">
                <a16:creationId xmlns:a16="http://schemas.microsoft.com/office/drawing/2014/main" id="{C8C24ABD-F9C2-5719-B6B3-915AD79D0700}"/>
              </a:ext>
            </a:extLst>
          </p:cNvPr>
          <p:cNvSpPr/>
          <p:nvPr/>
        </p:nvSpPr>
        <p:spPr>
          <a:xfrm>
            <a:off x="723552" y="636927"/>
            <a:ext cx="421108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ProFundCom</a:t>
            </a:r>
            <a:endParaRPr dirty="0"/>
          </a:p>
        </p:txBody>
      </p:sp>
      <p:sp>
        <p:nvSpPr>
          <p:cNvPr id="4" name="Shape 108">
            <a:extLst>
              <a:ext uri="{FF2B5EF4-FFF2-40B4-BE49-F238E27FC236}">
                <a16:creationId xmlns:a16="http://schemas.microsoft.com/office/drawing/2014/main" id="{D477A0E9-BC84-F5B2-F719-199A4A4DB3B6}"/>
              </a:ext>
            </a:extLst>
          </p:cNvPr>
          <p:cNvSpPr/>
          <p:nvPr/>
        </p:nvSpPr>
        <p:spPr>
          <a:xfrm>
            <a:off x="723552" y="1605867"/>
            <a:ext cx="6484147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Using Marketing Automation to Raise AuM </a:t>
            </a:r>
            <a:endParaRPr dirty="0"/>
          </a:p>
        </p:txBody>
      </p:sp>
      <p:grpSp>
        <p:nvGrpSpPr>
          <p:cNvPr id="5" name="Group 114">
            <a:extLst>
              <a:ext uri="{FF2B5EF4-FFF2-40B4-BE49-F238E27FC236}">
                <a16:creationId xmlns:a16="http://schemas.microsoft.com/office/drawing/2014/main" id="{2DD0E2F9-B634-666C-7777-E26639DDDF13}"/>
              </a:ext>
            </a:extLst>
          </p:cNvPr>
          <p:cNvGrpSpPr/>
          <p:nvPr/>
        </p:nvGrpSpPr>
        <p:grpSpPr>
          <a:xfrm>
            <a:off x="394937" y="2849577"/>
            <a:ext cx="8574515" cy="8709057"/>
            <a:chOff x="8570639" y="190503"/>
            <a:chExt cx="8574515" cy="6114284"/>
          </a:xfrm>
        </p:grpSpPr>
        <p:sp>
          <p:nvSpPr>
            <p:cNvPr id="6" name="Shape 110">
              <a:extLst>
                <a:ext uri="{FF2B5EF4-FFF2-40B4-BE49-F238E27FC236}">
                  <a16:creationId xmlns:a16="http://schemas.microsoft.com/office/drawing/2014/main" id="{C7BFD99D-F81A-DA01-0381-FB9CE8830C28}"/>
                </a:ext>
              </a:extLst>
            </p:cNvPr>
            <p:cNvSpPr/>
            <p:nvPr/>
          </p:nvSpPr>
          <p:spPr>
            <a:xfrm>
              <a:off x="8570639" y="190503"/>
              <a:ext cx="8574515" cy="6114284"/>
            </a:xfrm>
            <a:prstGeom prst="rect">
              <a:avLst/>
            </a:prstGeom>
            <a:solidFill>
              <a:srgbClr val="F2702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/>
            </a:p>
          </p:txBody>
        </p:sp>
        <p:sp>
          <p:nvSpPr>
            <p:cNvPr id="7" name="Shape 112">
              <a:extLst>
                <a:ext uri="{FF2B5EF4-FFF2-40B4-BE49-F238E27FC236}">
                  <a16:creationId xmlns:a16="http://schemas.microsoft.com/office/drawing/2014/main" id="{00ED5BCD-8644-E9CD-F5EE-90E264C56F29}"/>
                </a:ext>
              </a:extLst>
            </p:cNvPr>
            <p:cNvSpPr/>
            <p:nvPr/>
          </p:nvSpPr>
          <p:spPr>
            <a:xfrm>
              <a:off x="9080970" y="1761170"/>
              <a:ext cx="7460191" cy="22276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300">
                  <a:solidFill>
                    <a:srgbClr val="F6F6FA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endPara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2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For the last 20 years we have helped fund managers</a:t>
              </a:r>
              <a:r>
                <a:rPr lang="en-GB" sz="2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4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raise assets </a:t>
              </a:r>
              <a:r>
                <a:rPr lang="en-GB" sz="2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using </a:t>
              </a:r>
              <a:r>
                <a:rPr lang="en-GB" sz="4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marketing automation</a:t>
              </a:r>
              <a:endParaRPr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Shape 113">
              <a:extLst>
                <a:ext uri="{FF2B5EF4-FFF2-40B4-BE49-F238E27FC236}">
                  <a16:creationId xmlns:a16="http://schemas.microsoft.com/office/drawing/2014/main" id="{78CC936A-2EEC-0389-5F70-83A1F44AEA93}"/>
                </a:ext>
              </a:extLst>
            </p:cNvPr>
            <p:cNvSpPr/>
            <p:nvPr/>
          </p:nvSpPr>
          <p:spPr>
            <a:xfrm>
              <a:off x="10921544" y="424694"/>
              <a:ext cx="102657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3000" b="1">
                  <a:solidFill>
                    <a:srgbClr val="F6F6FA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endParaRPr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8B36F3D-6FBA-0A72-4B2B-BED3798D0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883" y="2677100"/>
            <a:ext cx="14237246" cy="79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2896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87AD4-EF7E-0437-7392-2A9D4ED74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Shape 2326">
            <a:extLst>
              <a:ext uri="{FF2B5EF4-FFF2-40B4-BE49-F238E27FC236}">
                <a16:creationId xmlns:a16="http://schemas.microsoft.com/office/drawing/2014/main" id="{4E2DE702-7989-8649-7D4F-D88E02E8D1F7}"/>
              </a:ext>
            </a:extLst>
          </p:cNvPr>
          <p:cNvSpPr/>
          <p:nvPr/>
        </p:nvSpPr>
        <p:spPr>
          <a:xfrm>
            <a:off x="723552" y="636927"/>
            <a:ext cx="1034257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Why Has Microsoft Done This</a:t>
            </a:r>
            <a:endParaRPr lang="en-US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327" name="Shape 2327">
            <a:extLst>
              <a:ext uri="{FF2B5EF4-FFF2-40B4-BE49-F238E27FC236}">
                <a16:creationId xmlns:a16="http://schemas.microsoft.com/office/drawing/2014/main" id="{6E02080A-B178-5CE8-A2AA-E0094A29CC23}"/>
              </a:ext>
            </a:extLst>
          </p:cNvPr>
          <p:cNvSpPr/>
          <p:nvPr/>
        </p:nvSpPr>
        <p:spPr>
          <a:xfrm>
            <a:off x="723552" y="1605867"/>
            <a:ext cx="3770263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Example Impact Scenario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0816BF-1BAA-223D-999B-6C058DA43D6F}"/>
              </a:ext>
            </a:extLst>
          </p:cNvPr>
          <p:cNvSpPr txBox="1"/>
          <p:nvPr/>
        </p:nvSpPr>
        <p:spPr>
          <a:xfrm>
            <a:off x="1123406" y="3051143"/>
            <a:ext cx="22511657" cy="8930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Microsoft has done this to clean up the global email ecosystem — but the way they’ve done it is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punishing legitimate senders 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like funds and investor-relations teams who behave “technically” like spammers (high volume, repetitive content, lots of external recipients).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The Real Goal: Stop Spam, Phishing &amp; Brand Spoofing – only 10% is real traffic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Protecting Microsoft 365 Infrastructure from Abuse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Enforcing Global Email Authentication Standards (SPF, DKIM, DMARC)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Reducing “Noisy” and Low-Engagement Mail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Moving Bulk Email Out of Exchange Online – only for business 1-2-1 emails</a:t>
            </a:r>
          </a:p>
        </p:txBody>
      </p:sp>
    </p:spTree>
    <p:extLst>
      <p:ext uri="{BB962C8B-B14F-4D97-AF65-F5344CB8AC3E}">
        <p14:creationId xmlns:p14="http://schemas.microsoft.com/office/powerpoint/2010/main" val="9728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A286D2AD-F564-43C4-B12D-B221B7FA646B}"/>
              </a:ext>
            </a:extLst>
          </p:cNvPr>
          <p:cNvSpPr/>
          <p:nvPr/>
        </p:nvSpPr>
        <p:spPr>
          <a:xfrm>
            <a:off x="723552" y="636927"/>
            <a:ext cx="1922160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Navigating Microsoft's New High-Volume Email Regulations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C32F76-14BE-426C-B35F-3D26A1D04245}"/>
              </a:ext>
            </a:extLst>
          </p:cNvPr>
          <p:cNvSpPr txBox="1"/>
          <p:nvPr/>
        </p:nvSpPr>
        <p:spPr>
          <a:xfrm>
            <a:off x="2065383" y="3296535"/>
            <a:ext cx="7082388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What Has Changed</a:t>
            </a:r>
            <a:endParaRPr lang="en-US" sz="54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412253-4FF0-4E2E-80B1-C57C0F4D8C88}"/>
              </a:ext>
            </a:extLst>
          </p:cNvPr>
          <p:cNvSpPr txBox="1"/>
          <p:nvPr/>
        </p:nvSpPr>
        <p:spPr>
          <a:xfrm>
            <a:off x="943532" y="3139843"/>
            <a:ext cx="609461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F2E2CC-1F1E-44F3-B693-6CAE4C439520}"/>
              </a:ext>
            </a:extLst>
          </p:cNvPr>
          <p:cNvSpPr txBox="1"/>
          <p:nvPr/>
        </p:nvSpPr>
        <p:spPr>
          <a:xfrm>
            <a:off x="788040" y="3478396"/>
            <a:ext cx="764953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54CB49-C9A4-4FEF-AE5C-E705F22CBC90}"/>
              </a:ext>
            </a:extLst>
          </p:cNvPr>
          <p:cNvSpPr txBox="1"/>
          <p:nvPr/>
        </p:nvSpPr>
        <p:spPr>
          <a:xfrm>
            <a:off x="2065383" y="4888332"/>
            <a:ext cx="15520595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How Does Is Affect Fund Marketing Teams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4F517A-79E7-4127-92A4-3560D5CD9A72}"/>
              </a:ext>
            </a:extLst>
          </p:cNvPr>
          <p:cNvSpPr txBox="1"/>
          <p:nvPr/>
        </p:nvSpPr>
        <p:spPr>
          <a:xfrm>
            <a:off x="834527" y="4594896"/>
            <a:ext cx="829073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325E41-3668-44FF-9B59-D80355AA8331}"/>
              </a:ext>
            </a:extLst>
          </p:cNvPr>
          <p:cNvSpPr txBox="1"/>
          <p:nvPr/>
        </p:nvSpPr>
        <p:spPr>
          <a:xfrm>
            <a:off x="788040" y="4933449"/>
            <a:ext cx="87556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C80D6C-985F-4271-94D7-D6FA6CA1D258}"/>
              </a:ext>
            </a:extLst>
          </p:cNvPr>
          <p:cNvSpPr txBox="1"/>
          <p:nvPr/>
        </p:nvSpPr>
        <p:spPr>
          <a:xfrm>
            <a:off x="2065383" y="6307180"/>
            <a:ext cx="4496744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How To Fix It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A86DEE-200F-47F9-AAE3-2FDEC943EA6F}"/>
              </a:ext>
            </a:extLst>
          </p:cNvPr>
          <p:cNvSpPr txBox="1"/>
          <p:nvPr/>
        </p:nvSpPr>
        <p:spPr>
          <a:xfrm>
            <a:off x="889031" y="6045572"/>
            <a:ext cx="867545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3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B802C0-064A-4A64-BC38-7B5F4FC40C79}"/>
              </a:ext>
            </a:extLst>
          </p:cNvPr>
          <p:cNvSpPr txBox="1"/>
          <p:nvPr/>
        </p:nvSpPr>
        <p:spPr>
          <a:xfrm>
            <a:off x="861779" y="6384125"/>
            <a:ext cx="894797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E50E5EAC-F54E-469E-917E-13EBCB25ACF6}"/>
              </a:ext>
            </a:extLst>
          </p:cNvPr>
          <p:cNvSpPr/>
          <p:nvPr/>
        </p:nvSpPr>
        <p:spPr>
          <a:xfrm>
            <a:off x="723552" y="1605867"/>
            <a:ext cx="64248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Ensuring Your Fund Emails Reach Investors</a:t>
            </a:r>
          </a:p>
        </p:txBody>
      </p:sp>
    </p:spTree>
    <p:extLst>
      <p:ext uri="{BB962C8B-B14F-4D97-AF65-F5344CB8AC3E}">
        <p14:creationId xmlns:p14="http://schemas.microsoft.com/office/powerpoint/2010/main" val="244411707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41C45-DC39-F893-F0CB-41A489D01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326">
            <a:extLst>
              <a:ext uri="{FF2B5EF4-FFF2-40B4-BE49-F238E27FC236}">
                <a16:creationId xmlns:a16="http://schemas.microsoft.com/office/drawing/2014/main" id="{FD8EA40F-6EDD-9DA0-6AAE-C369755CEF33}"/>
              </a:ext>
            </a:extLst>
          </p:cNvPr>
          <p:cNvSpPr/>
          <p:nvPr/>
        </p:nvSpPr>
        <p:spPr>
          <a:xfrm>
            <a:off x="723552" y="636927"/>
            <a:ext cx="1922160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dirty="0"/>
              <a:t>Navigating Microsoft's New High-Volume Email Regulations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853605-08F9-52B9-B439-BEB936536962}"/>
              </a:ext>
            </a:extLst>
          </p:cNvPr>
          <p:cNvSpPr txBox="1"/>
          <p:nvPr/>
        </p:nvSpPr>
        <p:spPr>
          <a:xfrm>
            <a:off x="2065383" y="3296535"/>
            <a:ext cx="7082388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What Has Changed</a:t>
            </a:r>
            <a:endParaRPr lang="en-US" sz="54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F00E83-0B8D-E7AE-3E5D-D3D0D8C78E7A}"/>
              </a:ext>
            </a:extLst>
          </p:cNvPr>
          <p:cNvSpPr txBox="1"/>
          <p:nvPr/>
        </p:nvSpPr>
        <p:spPr>
          <a:xfrm>
            <a:off x="943532" y="3139843"/>
            <a:ext cx="609461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1576D9-6355-37A6-8854-292109C0D6DD}"/>
              </a:ext>
            </a:extLst>
          </p:cNvPr>
          <p:cNvSpPr txBox="1"/>
          <p:nvPr/>
        </p:nvSpPr>
        <p:spPr>
          <a:xfrm>
            <a:off x="788040" y="3478396"/>
            <a:ext cx="764953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7F84DF-FFEC-67F1-8A48-DB360310B5B8}"/>
              </a:ext>
            </a:extLst>
          </p:cNvPr>
          <p:cNvSpPr txBox="1"/>
          <p:nvPr/>
        </p:nvSpPr>
        <p:spPr>
          <a:xfrm>
            <a:off x="2065383" y="4888332"/>
            <a:ext cx="15520595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How Does Is Affect Fund Marketing Teams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C77899-E9FC-E4F0-A948-282270963A13}"/>
              </a:ext>
            </a:extLst>
          </p:cNvPr>
          <p:cNvSpPr txBox="1"/>
          <p:nvPr/>
        </p:nvSpPr>
        <p:spPr>
          <a:xfrm>
            <a:off x="834527" y="4594896"/>
            <a:ext cx="829073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9A97C13-18B3-ABB8-8B68-DBFFB3D433E7}"/>
              </a:ext>
            </a:extLst>
          </p:cNvPr>
          <p:cNvSpPr txBox="1"/>
          <p:nvPr/>
        </p:nvSpPr>
        <p:spPr>
          <a:xfrm>
            <a:off x="788040" y="4933449"/>
            <a:ext cx="875560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682E4D-950E-82E4-12AD-6E65E35E2861}"/>
              </a:ext>
            </a:extLst>
          </p:cNvPr>
          <p:cNvSpPr txBox="1"/>
          <p:nvPr/>
        </p:nvSpPr>
        <p:spPr>
          <a:xfrm>
            <a:off x="2065383" y="6307180"/>
            <a:ext cx="4496744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l"/>
            <a:r>
              <a:rPr lang="en-GB" sz="5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How To Fix It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3A2E6A-B477-4DDB-6203-EC6219F110BF}"/>
              </a:ext>
            </a:extLst>
          </p:cNvPr>
          <p:cNvSpPr txBox="1"/>
          <p:nvPr/>
        </p:nvSpPr>
        <p:spPr>
          <a:xfrm>
            <a:off x="889031" y="6045572"/>
            <a:ext cx="867545" cy="14465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88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E16553-8B63-9DE5-C2A4-616C2C3A12FB}"/>
              </a:ext>
            </a:extLst>
          </p:cNvPr>
          <p:cNvSpPr txBox="1"/>
          <p:nvPr/>
        </p:nvSpPr>
        <p:spPr>
          <a:xfrm>
            <a:off x="861779" y="6384125"/>
            <a:ext cx="894797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400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4" name="Shape 2327">
            <a:extLst>
              <a:ext uri="{FF2B5EF4-FFF2-40B4-BE49-F238E27FC236}">
                <a16:creationId xmlns:a16="http://schemas.microsoft.com/office/drawing/2014/main" id="{8CDE8C77-FC07-30E6-6FFB-4596045D5898}"/>
              </a:ext>
            </a:extLst>
          </p:cNvPr>
          <p:cNvSpPr/>
          <p:nvPr/>
        </p:nvSpPr>
        <p:spPr>
          <a:xfrm>
            <a:off x="723552" y="1605867"/>
            <a:ext cx="64248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Ensuring Your Fund Emails Reach Investors</a:t>
            </a:r>
          </a:p>
        </p:txBody>
      </p:sp>
    </p:spTree>
    <p:extLst>
      <p:ext uri="{BB962C8B-B14F-4D97-AF65-F5344CB8AC3E}">
        <p14:creationId xmlns:p14="http://schemas.microsoft.com/office/powerpoint/2010/main" val="70997254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DF852-9079-4074-6B81-61CC4C03F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Shape 2326">
            <a:extLst>
              <a:ext uri="{FF2B5EF4-FFF2-40B4-BE49-F238E27FC236}">
                <a16:creationId xmlns:a16="http://schemas.microsoft.com/office/drawing/2014/main" id="{8737DAA5-01A6-9FAA-F371-FFDC1411464F}"/>
              </a:ext>
            </a:extLst>
          </p:cNvPr>
          <p:cNvSpPr/>
          <p:nvPr/>
        </p:nvSpPr>
        <p:spPr>
          <a:xfrm>
            <a:off x="723552" y="636927"/>
            <a:ext cx="1614224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34526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en-GB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New Authentication &amp; Hygiene Requirements</a:t>
            </a:r>
            <a:endParaRPr lang="en-US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327" name="Shape 2327">
            <a:extLst>
              <a:ext uri="{FF2B5EF4-FFF2-40B4-BE49-F238E27FC236}">
                <a16:creationId xmlns:a16="http://schemas.microsoft.com/office/drawing/2014/main" id="{899FF99A-A2D0-4294-7E0D-E4953A9E9794}"/>
              </a:ext>
            </a:extLst>
          </p:cNvPr>
          <p:cNvSpPr/>
          <p:nvPr/>
        </p:nvSpPr>
        <p:spPr>
          <a:xfrm>
            <a:off x="723552" y="1605867"/>
            <a:ext cx="342401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496F8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rPr lang="en-GB" dirty="0"/>
              <a:t>High-Volume Senders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08C845-2242-D886-1B93-BC5BDCFCECAF}"/>
              </a:ext>
            </a:extLst>
          </p:cNvPr>
          <p:cNvSpPr txBox="1"/>
          <p:nvPr/>
        </p:nvSpPr>
        <p:spPr>
          <a:xfrm>
            <a:off x="1123406" y="3051143"/>
            <a:ext cx="22511657" cy="86844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Microsoft is enforcing stricter sender domain authentication for domains sending 5,000+ emails/day.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The required stack: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SPF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must pass and list authorized IPs/hosts.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DKIM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signatures must pass.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DMARC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must at least be published (p=none) and aligned with SPF or DKIM.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Non-compliant messages will be filtered to Junk, and Microsoft plans to progress to outright rejection for those senders.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Beyond authentication, Microsoft emphasises: valid From/Reply-To addresses, clear unsubscribe links, good list hygiene (remove bounces/</a:t>
            </a:r>
            <a:r>
              <a:rPr kumimoji="0" lang="en-GB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inactives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) and transparent mailing practices.</a:t>
            </a:r>
          </a:p>
        </p:txBody>
      </p:sp>
    </p:spTree>
    <p:extLst>
      <p:ext uri="{BB962C8B-B14F-4D97-AF65-F5344CB8AC3E}">
        <p14:creationId xmlns:p14="http://schemas.microsoft.com/office/powerpoint/2010/main" val="25785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Özel 5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45466D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101323</TotalTime>
  <Words>1312</Words>
  <Application>Microsoft Office PowerPoint</Application>
  <PresentationFormat>Custom</PresentationFormat>
  <Paragraphs>186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Helvetica Light</vt:lpstr>
      <vt:lpstr>Helvetica Neue</vt:lpstr>
      <vt:lpstr>Lato</vt:lpstr>
      <vt:lpstr>Poppins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Das</dc:creator>
  <cp:lastModifiedBy>Paul Das</cp:lastModifiedBy>
  <cp:revision>615</cp:revision>
  <dcterms:modified xsi:type="dcterms:W3CDTF">2025-11-06T15:37:09Z</dcterms:modified>
</cp:coreProperties>
</file>