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webextensions/webextension1.xml" ContentType="application/vnd.ms-office.webextension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webextensions/webextension2.xml" ContentType="application/vnd.ms-office.webextension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508" r:id="rId2"/>
    <p:sldId id="3537" r:id="rId3"/>
    <p:sldId id="3646" r:id="rId4"/>
    <p:sldId id="3629" r:id="rId5"/>
    <p:sldId id="3641" r:id="rId6"/>
    <p:sldId id="3642" r:id="rId7"/>
    <p:sldId id="3643" r:id="rId8"/>
    <p:sldId id="3665" r:id="rId9"/>
    <p:sldId id="3630" r:id="rId10"/>
    <p:sldId id="3647" r:id="rId11"/>
    <p:sldId id="3644" r:id="rId12"/>
    <p:sldId id="3666" r:id="rId13"/>
    <p:sldId id="3658" r:id="rId14"/>
    <p:sldId id="3659" r:id="rId15"/>
    <p:sldId id="3660" r:id="rId16"/>
    <p:sldId id="3664" r:id="rId17"/>
    <p:sldId id="3648" r:id="rId18"/>
    <p:sldId id="3649" r:id="rId19"/>
    <p:sldId id="3663" r:id="rId20"/>
    <p:sldId id="3573" r:id="rId21"/>
    <p:sldId id="3635" r:id="rId22"/>
    <p:sldId id="3634" r:id="rId23"/>
    <p:sldId id="3633" r:id="rId24"/>
    <p:sldId id="3636" r:id="rId25"/>
    <p:sldId id="3637" r:id="rId26"/>
    <p:sldId id="3638" r:id="rId27"/>
    <p:sldId id="3661" r:id="rId28"/>
    <p:sldId id="3650" r:id="rId29"/>
    <p:sldId id="3589" r:id="rId30"/>
    <p:sldId id="3588" r:id="rId31"/>
    <p:sldId id="566" r:id="rId32"/>
    <p:sldId id="567" r:id="rId33"/>
    <p:sldId id="3572" r:id="rId34"/>
    <p:sldId id="3600" r:id="rId35"/>
    <p:sldId id="3662" r:id="rId36"/>
    <p:sldId id="3651" r:id="rId37"/>
    <p:sldId id="3598" r:id="rId38"/>
    <p:sldId id="3640" r:id="rId39"/>
    <p:sldId id="3652" r:id="rId40"/>
    <p:sldId id="3653" r:id="rId41"/>
    <p:sldId id="3655" r:id="rId42"/>
    <p:sldId id="3654" r:id="rId43"/>
    <p:sldId id="3626" r:id="rId44"/>
    <p:sldId id="3656" r:id="rId45"/>
    <p:sldId id="560" r:id="rId46"/>
    <p:sldId id="3667" r:id="rId4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toria.johnson@profundcom.net" initials="v" lastIdx="21" clrIdx="0">
    <p:extLst>
      <p:ext uri="{19B8F6BF-5375-455C-9EA6-DF929625EA0E}">
        <p15:presenceInfo xmlns:p15="http://schemas.microsoft.com/office/powerpoint/2012/main" userId="d51630f4a88adc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54"/>
    <a:srgbClr val="F5F5F5"/>
    <a:srgbClr val="D9D9D9"/>
    <a:srgbClr val="F6F6FA"/>
    <a:srgbClr val="F27021"/>
    <a:srgbClr val="26237A"/>
    <a:srgbClr val="FFCC02"/>
    <a:srgbClr val="BFE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73" autoAdjust="0"/>
    <p:restoredTop sz="96229" autoAdjust="0"/>
  </p:normalViewPr>
  <p:slideViewPr>
    <p:cSldViewPr snapToGrid="0">
      <p:cViewPr varScale="1">
        <p:scale>
          <a:sx n="75" d="100"/>
          <a:sy n="75" d="100"/>
        </p:scale>
        <p:origin x="48" y="3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02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32</c:v>
                </c:pt>
                <c:pt idx="1">
                  <c:v>24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  <c:pt idx="5">
                  <c:v>24</c:v>
                </c:pt>
                <c:pt idx="6">
                  <c:v>32</c:v>
                </c:pt>
                <c:pt idx="7">
                  <c:v>24</c:v>
                </c:pt>
                <c:pt idx="8">
                  <c:v>28</c:v>
                </c:pt>
                <c:pt idx="9">
                  <c:v>12</c:v>
                </c:pt>
                <c:pt idx="10">
                  <c:v>15</c:v>
                </c:pt>
                <c:pt idx="1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8-41F4-929E-5E3C2E638D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FCC02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24</c:v>
                </c:pt>
                <c:pt idx="3">
                  <c:v>21</c:v>
                </c:pt>
                <c:pt idx="4">
                  <c:v>28</c:v>
                </c:pt>
                <c:pt idx="5">
                  <c:v>15</c:v>
                </c:pt>
                <c:pt idx="6">
                  <c:v>12</c:v>
                </c:pt>
                <c:pt idx="7">
                  <c:v>15</c:v>
                </c:pt>
                <c:pt idx="8">
                  <c:v>12</c:v>
                </c:pt>
                <c:pt idx="9">
                  <c:v>21</c:v>
                </c:pt>
                <c:pt idx="10">
                  <c:v>28</c:v>
                </c:pt>
                <c:pt idx="1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8-41F4-929E-5E3C2E638D9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548254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24</c:v>
                </c:pt>
                <c:pt idx="5">
                  <c:v>16</c:v>
                </c:pt>
                <c:pt idx="6">
                  <c:v>8</c:v>
                </c:pt>
                <c:pt idx="7">
                  <c:v>21</c:v>
                </c:pt>
                <c:pt idx="8">
                  <c:v>17</c:v>
                </c:pt>
                <c:pt idx="9">
                  <c:v>5</c:v>
                </c:pt>
                <c:pt idx="10">
                  <c:v>24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88-41F4-929E-5E3C2E638D9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18</c:v>
                </c:pt>
                <c:pt idx="9">
                  <c:v>23</c:v>
                </c:pt>
                <c:pt idx="10">
                  <c:v>10</c:v>
                </c:pt>
                <c:pt idx="1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88-41F4-929E-5E3C2E638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7992223"/>
        <c:axId val="2086428495"/>
      </c:areaChart>
      <c:catAx>
        <c:axId val="208799222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pPr>
            <a:endParaRPr lang="en-US"/>
          </a:p>
        </c:txPr>
        <c:crossAx val="2086428495"/>
        <c:crosses val="autoZero"/>
        <c:auto val="1"/>
        <c:lblAlgn val="ctr"/>
        <c:lblOffset val="100"/>
        <c:noMultiLvlLbl val="0"/>
      </c:catAx>
      <c:valAx>
        <c:axId val="208642849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pPr>
            <a:endParaRPr lang="en-US"/>
          </a:p>
        </c:txPr>
        <c:crossAx val="2087992223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0" i="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DE185-A9FD-4AFC-B022-4406C496C1CE}" type="datetimeFigureOut">
              <a:rPr lang="en-GB" smtClean="0"/>
              <a:t>25/01/2023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3CA67-5586-46C3-A5C9-BC0DC9F1DE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54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29456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485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info@johndoe.com?subject=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Master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23007837" y="12687067"/>
            <a:ext cx="638586" cy="638585"/>
          </a:xfrm>
          <a:prstGeom prst="ellipse">
            <a:avLst/>
          </a:prstGeom>
          <a:solidFill>
            <a:srgbClr val="F27021"/>
          </a:solidFill>
          <a:ln w="25400">
            <a:solidFill>
              <a:srgbClr val="F2702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3595893" y="13022600"/>
            <a:ext cx="18851557" cy="1"/>
          </a:xfrm>
          <a:prstGeom prst="line">
            <a:avLst/>
          </a:prstGeom>
          <a:ln w="25400">
            <a:solidFill>
              <a:srgbClr val="496F8B">
                <a:alpha val="12385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23107927" y="12774951"/>
            <a:ext cx="438405" cy="444501"/>
          </a:xfrm>
          <a:prstGeom prst="rect">
            <a:avLst/>
          </a:prstGeom>
        </p:spPr>
        <p:txBody>
          <a:bodyPr/>
          <a:lstStyle>
            <a:lvl1pPr>
              <a:defRPr sz="2200" b="1">
                <a:solidFill>
                  <a:srgbClr val="F6F6FA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" name="Shape 28"/>
          <p:cNvSpPr/>
          <p:nvPr/>
        </p:nvSpPr>
        <p:spPr>
          <a:xfrm>
            <a:off x="846574" y="2386765"/>
            <a:ext cx="1910217" cy="1"/>
          </a:xfrm>
          <a:prstGeom prst="line">
            <a:avLst/>
          </a:prstGeom>
          <a:ln w="63500">
            <a:solidFill>
              <a:srgbClr val="26237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9" name="Shape 29"/>
          <p:cNvSpPr/>
          <p:nvPr userDrawn="1"/>
        </p:nvSpPr>
        <p:spPr>
          <a:xfrm>
            <a:off x="23364969" y="1132364"/>
            <a:ext cx="102657" cy="533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20000"/>
              </a:lnSpc>
              <a:defRPr sz="2600">
                <a:solidFill>
                  <a:srgbClr val="496F8B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endParaRPr lang="en-GB" dirty="0">
              <a:hlinkClick r:id="rId2"/>
            </a:endParaRPr>
          </a:p>
        </p:txBody>
      </p:sp>
      <p:sp>
        <p:nvSpPr>
          <p:cNvPr id="30" name="Shape 30"/>
          <p:cNvSpPr/>
          <p:nvPr/>
        </p:nvSpPr>
        <p:spPr>
          <a:xfrm flipV="1">
            <a:off x="23590297" y="849625"/>
            <a:ext cx="1" cy="754156"/>
          </a:xfrm>
          <a:prstGeom prst="line">
            <a:avLst/>
          </a:prstGeom>
          <a:ln w="50800">
            <a:solidFill>
              <a:srgbClr val="FFCC0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6" name="Shape 29">
            <a:extLst>
              <a:ext uri="{FF2B5EF4-FFF2-40B4-BE49-F238E27FC236}">
                <a16:creationId xmlns:a16="http://schemas.microsoft.com/office/drawing/2014/main" id="{34ED1449-3703-8C37-F438-47EF8BBA5F36}"/>
              </a:ext>
            </a:extLst>
          </p:cNvPr>
          <p:cNvSpPr/>
          <p:nvPr userDrawn="1"/>
        </p:nvSpPr>
        <p:spPr>
          <a:xfrm>
            <a:off x="18957198" y="918495"/>
            <a:ext cx="4571764" cy="547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20000"/>
              </a:lnSpc>
              <a:defRPr sz="2600">
                <a:solidFill>
                  <a:srgbClr val="496F8B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GB" b="0" i="0" dirty="0">
                <a:solidFill>
                  <a:srgbClr val="26237A"/>
                </a:solidFill>
                <a:effectLst/>
                <a:latin typeface="myriad-pro"/>
              </a:rPr>
              <a:t>5 Quick Wins for Fund Marketers</a:t>
            </a:r>
            <a:endParaRPr lang="en-GB" dirty="0">
              <a:hlinkClick r:id="rId2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CB50EFB-17A0-D1D9-1B74-93E1056DD7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73" y="12572995"/>
            <a:ext cx="2480733" cy="84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-1" y="-69360"/>
            <a:ext cx="24384003" cy="13854720"/>
          </a:xfrm>
          <a:prstGeom prst="rect">
            <a:avLst/>
          </a:prstGeom>
          <a:solidFill>
            <a:srgbClr val="566581">
              <a:alpha val="5961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16075508" y="13342914"/>
            <a:ext cx="4191001" cy="393701"/>
          </a:xfrm>
          <a:prstGeom prst="rect">
            <a:avLst/>
          </a:prstGeom>
          <a:solidFill>
            <a:srgbClr val="F2702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-3405" y="13342914"/>
            <a:ext cx="4157760" cy="393701"/>
          </a:xfrm>
          <a:prstGeom prst="rect">
            <a:avLst/>
          </a:prstGeom>
          <a:solidFill>
            <a:srgbClr val="FFCC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4150732" y="13342914"/>
            <a:ext cx="4157760" cy="393701"/>
          </a:xfrm>
          <a:prstGeom prst="rect">
            <a:avLst/>
          </a:prstGeom>
          <a:solidFill>
            <a:srgbClr val="54825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8276007" y="6196149"/>
            <a:ext cx="7831986" cy="7645372"/>
          </a:xfrm>
          <a:prstGeom prst="rect">
            <a:avLst/>
          </a:prstGeom>
          <a:solidFill>
            <a:srgbClr val="26237A">
              <a:alpha val="9490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20229645" y="13342914"/>
            <a:ext cx="4191001" cy="393701"/>
          </a:xfrm>
          <a:prstGeom prst="rect">
            <a:avLst/>
          </a:prstGeom>
          <a:solidFill>
            <a:srgbClr val="BFE0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22875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jpe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calendly.com/profundcom-deep-dive/free-1-hour-digital-marketing-audit-consultation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11218068" y="7838778"/>
            <a:ext cx="1947864" cy="150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>
                <a:solidFill>
                  <a:srgbClr val="F6F6FA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r>
              <a:rPr dirty="0"/>
              <a:t></a:t>
            </a:r>
          </a:p>
        </p:txBody>
      </p:sp>
      <p:sp>
        <p:nvSpPr>
          <p:cNvPr id="6" name="Shape 89"/>
          <p:cNvSpPr/>
          <p:nvPr/>
        </p:nvSpPr>
        <p:spPr>
          <a:xfrm>
            <a:off x="5120524" y="7273498"/>
            <a:ext cx="1357144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algn="ctr"/>
            <a:r>
              <a:rPr lang="en-GB" b="0" i="0" dirty="0">
                <a:solidFill>
                  <a:srgbClr val="26237A"/>
                </a:solidFill>
                <a:effectLst/>
                <a:latin typeface="myriad-pro"/>
              </a:rPr>
              <a:t>5 Quick Wins for Fund Marketers in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A33383-C346-13BB-D022-9A4BF19B8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6501" y="9784881"/>
            <a:ext cx="3885934" cy="20876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C7B82922-8744-F1E3-DE24-859641375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600" y="9528154"/>
            <a:ext cx="2614180" cy="2601109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3D08157-63DE-D904-35A2-D4BB5F3BB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33" y="2074130"/>
            <a:ext cx="9584267" cy="32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301157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5 Quick Wins for Fund Marketers in 2023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2065383" y="3296535"/>
            <a:ext cx="1955375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Campaign analytics – what’s working and what’s not?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943532" y="3139843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788040" y="3478396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2065383" y="4888332"/>
            <a:ext cx="21482163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u="sng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Aggregating – email, website, social, Zoom, investor portals</a:t>
            </a:r>
            <a:endParaRPr lang="en-US" sz="5400" b="1" u="sng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834527" y="4594896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788040" y="4933449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2065383" y="6480129"/>
            <a:ext cx="18761867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deliver insights that matter to the sales team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889031" y="6045572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861779" y="6384125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4803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Do or Don’t – There Is No Try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2065383" y="7860768"/>
            <a:ext cx="17633353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Integrations – easy actions for maximum impact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842543" y="7574099"/>
            <a:ext cx="894796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844146" y="7912652"/>
            <a:ext cx="89319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6B8A0F-D2B0-4A3B-82D7-32EE980CA89D}"/>
              </a:ext>
            </a:extLst>
          </p:cNvPr>
          <p:cNvSpPr txBox="1"/>
          <p:nvPr/>
        </p:nvSpPr>
        <p:spPr>
          <a:xfrm>
            <a:off x="2065383" y="9496135"/>
            <a:ext cx="22100922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Marketing automation techniques to make you more efficient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C11A64-D1C9-484A-8080-4671D63372AA}"/>
              </a:ext>
            </a:extLst>
          </p:cNvPr>
          <p:cNvSpPr txBox="1"/>
          <p:nvPr/>
        </p:nvSpPr>
        <p:spPr>
          <a:xfrm>
            <a:off x="837734" y="9287290"/>
            <a:ext cx="918842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1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AFFE84-9392-4FF3-A3ED-213902F7EFCA}"/>
              </a:ext>
            </a:extLst>
          </p:cNvPr>
          <p:cNvSpPr txBox="1"/>
          <p:nvPr/>
        </p:nvSpPr>
        <p:spPr>
          <a:xfrm>
            <a:off x="836131" y="9625843"/>
            <a:ext cx="920445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429492050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967091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Aggregating Multiple Channels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8140049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Get a Broadview Across All Channels At The User Level</a:t>
            </a:r>
          </a:p>
        </p:txBody>
      </p:sp>
      <p:sp>
        <p:nvSpPr>
          <p:cNvPr id="4" name="Freeform 1">
            <a:extLst>
              <a:ext uri="{FF2B5EF4-FFF2-40B4-BE49-F238E27FC236}">
                <a16:creationId xmlns:a16="http://schemas.microsoft.com/office/drawing/2014/main" id="{28D825C5-F27C-A731-036B-34F3554B1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6831" y="1605867"/>
            <a:ext cx="5443570" cy="4646875"/>
          </a:xfrm>
          <a:custGeom>
            <a:avLst/>
            <a:gdLst>
              <a:gd name="T0" fmla="*/ 2091 w 7563"/>
              <a:gd name="T1" fmla="*/ 290 h 6456"/>
              <a:gd name="T2" fmla="*/ 3061 w 7563"/>
              <a:gd name="T3" fmla="*/ 0 h 6456"/>
              <a:gd name="T4" fmla="*/ 3061 w 7563"/>
              <a:gd name="T5" fmla="*/ 0 h 6456"/>
              <a:gd name="T6" fmla="*/ 3061 w 7563"/>
              <a:gd name="T7" fmla="*/ 0 h 6456"/>
              <a:gd name="T8" fmla="*/ 4030 w 7563"/>
              <a:gd name="T9" fmla="*/ 290 h 6456"/>
              <a:gd name="T10" fmla="*/ 4030 w 7563"/>
              <a:gd name="T11" fmla="*/ 290 h 6456"/>
              <a:gd name="T12" fmla="*/ 7562 w 7563"/>
              <a:gd name="T13" fmla="*/ 2857 h 6456"/>
              <a:gd name="T14" fmla="*/ 6393 w 7563"/>
              <a:gd name="T15" fmla="*/ 6455 h 6456"/>
              <a:gd name="T16" fmla="*/ 6393 w 7563"/>
              <a:gd name="T17" fmla="*/ 6455 h 6456"/>
              <a:gd name="T18" fmla="*/ 4057 w 7563"/>
              <a:gd name="T19" fmla="*/ 4758 h 6456"/>
              <a:gd name="T20" fmla="*/ 4057 w 7563"/>
              <a:gd name="T21" fmla="*/ 4758 h 6456"/>
              <a:gd name="T22" fmla="*/ 0 w 7563"/>
              <a:gd name="T23" fmla="*/ 1809 h 6456"/>
              <a:gd name="T24" fmla="*/ 2091 w 7563"/>
              <a:gd name="T25" fmla="*/ 290 h 6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563" h="6456">
                <a:moveTo>
                  <a:pt x="2091" y="290"/>
                </a:moveTo>
                <a:cubicBezTo>
                  <a:pt x="2357" y="97"/>
                  <a:pt x="2709" y="0"/>
                  <a:pt x="3061" y="0"/>
                </a:cubicBezTo>
                <a:lnTo>
                  <a:pt x="3061" y="0"/>
                </a:lnTo>
                <a:lnTo>
                  <a:pt x="3061" y="0"/>
                </a:lnTo>
                <a:cubicBezTo>
                  <a:pt x="3412" y="0"/>
                  <a:pt x="3764" y="97"/>
                  <a:pt x="4030" y="290"/>
                </a:cubicBezTo>
                <a:lnTo>
                  <a:pt x="4030" y="290"/>
                </a:lnTo>
                <a:lnTo>
                  <a:pt x="7562" y="2857"/>
                </a:lnTo>
                <a:lnTo>
                  <a:pt x="6393" y="6455"/>
                </a:lnTo>
                <a:lnTo>
                  <a:pt x="6393" y="6455"/>
                </a:lnTo>
                <a:cubicBezTo>
                  <a:pt x="5525" y="5825"/>
                  <a:pt x="4856" y="5338"/>
                  <a:pt x="4057" y="4758"/>
                </a:cubicBezTo>
                <a:lnTo>
                  <a:pt x="4057" y="4758"/>
                </a:lnTo>
                <a:lnTo>
                  <a:pt x="0" y="1809"/>
                </a:lnTo>
                <a:lnTo>
                  <a:pt x="2091" y="29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F722A071-4123-A8B5-07B5-30EB3D6B1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464" y="3154826"/>
            <a:ext cx="5227734" cy="4945239"/>
          </a:xfrm>
          <a:custGeom>
            <a:avLst/>
            <a:gdLst>
              <a:gd name="T0" fmla="*/ 0 w 7262"/>
              <a:gd name="T1" fmla="*/ 3907 h 6871"/>
              <a:gd name="T2" fmla="*/ 668 w 7262"/>
              <a:gd name="T3" fmla="*/ 2567 h 6871"/>
              <a:gd name="T4" fmla="*/ 4199 w 7262"/>
              <a:gd name="T5" fmla="*/ 0 h 6871"/>
              <a:gd name="T6" fmla="*/ 7261 w 7262"/>
              <a:gd name="T7" fmla="*/ 2225 h 6871"/>
              <a:gd name="T8" fmla="*/ 3927 w 7262"/>
              <a:gd name="T9" fmla="*/ 4646 h 6871"/>
              <a:gd name="T10" fmla="*/ 866 w 7262"/>
              <a:gd name="T11" fmla="*/ 6870 h 6871"/>
              <a:gd name="T12" fmla="*/ 67 w 7262"/>
              <a:gd name="T13" fmla="*/ 4413 h 6871"/>
              <a:gd name="T14" fmla="*/ 0 w 7262"/>
              <a:gd name="T15" fmla="*/ 4017 h 6871"/>
              <a:gd name="T16" fmla="*/ 0 w 7262"/>
              <a:gd name="T17" fmla="*/ 3907 h 68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62" h="6871">
                <a:moveTo>
                  <a:pt x="0" y="3907"/>
                </a:moveTo>
                <a:cubicBezTo>
                  <a:pt x="17" y="3393"/>
                  <a:pt x="269" y="2856"/>
                  <a:pt x="668" y="2567"/>
                </a:cubicBezTo>
                <a:lnTo>
                  <a:pt x="4199" y="0"/>
                </a:lnTo>
                <a:lnTo>
                  <a:pt x="7261" y="2225"/>
                </a:lnTo>
                <a:cubicBezTo>
                  <a:pt x="6059" y="3098"/>
                  <a:pt x="5238" y="3694"/>
                  <a:pt x="3927" y="4646"/>
                </a:cubicBezTo>
                <a:lnTo>
                  <a:pt x="866" y="6870"/>
                </a:lnTo>
                <a:lnTo>
                  <a:pt x="67" y="4413"/>
                </a:lnTo>
                <a:cubicBezTo>
                  <a:pt x="26" y="4287"/>
                  <a:pt x="4" y="4154"/>
                  <a:pt x="0" y="4017"/>
                </a:cubicBezTo>
                <a:lnTo>
                  <a:pt x="0" y="3907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01ACC30F-EAFB-29DC-387F-E3558C832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726" y="6900257"/>
            <a:ext cx="3961270" cy="5411830"/>
          </a:xfrm>
          <a:custGeom>
            <a:avLst/>
            <a:gdLst>
              <a:gd name="T0" fmla="*/ 0 w 5505"/>
              <a:gd name="T1" fmla="*/ 2223 h 7517"/>
              <a:gd name="T2" fmla="*/ 3061 w 5505"/>
              <a:gd name="T3" fmla="*/ 0 h 7517"/>
              <a:gd name="T4" fmla="*/ 3061 w 5505"/>
              <a:gd name="T5" fmla="*/ 0 h 7517"/>
              <a:gd name="T6" fmla="*/ 3982 w 5505"/>
              <a:gd name="T7" fmla="*/ 2834 h 7517"/>
              <a:gd name="T8" fmla="*/ 3982 w 5505"/>
              <a:gd name="T9" fmla="*/ 2834 h 7517"/>
              <a:gd name="T10" fmla="*/ 3982 w 5505"/>
              <a:gd name="T11" fmla="*/ 2834 h 7517"/>
              <a:gd name="T12" fmla="*/ 5504 w 5505"/>
              <a:gd name="T13" fmla="*/ 7516 h 7517"/>
              <a:gd name="T14" fmla="*/ 2919 w 5505"/>
              <a:gd name="T15" fmla="*/ 7516 h 7517"/>
              <a:gd name="T16" fmla="*/ 2919 w 5505"/>
              <a:gd name="T17" fmla="*/ 7516 h 7517"/>
              <a:gd name="T18" fmla="*/ 1349 w 5505"/>
              <a:gd name="T19" fmla="*/ 6376 h 7517"/>
              <a:gd name="T20" fmla="*/ 1349 w 5505"/>
              <a:gd name="T21" fmla="*/ 6376 h 7517"/>
              <a:gd name="T22" fmla="*/ 0 w 5505"/>
              <a:gd name="T23" fmla="*/ 2223 h 7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505" h="7517">
                <a:moveTo>
                  <a:pt x="0" y="2223"/>
                </a:moveTo>
                <a:lnTo>
                  <a:pt x="3061" y="0"/>
                </a:lnTo>
                <a:lnTo>
                  <a:pt x="3061" y="0"/>
                </a:lnTo>
                <a:cubicBezTo>
                  <a:pt x="3403" y="1052"/>
                  <a:pt x="3664" y="1856"/>
                  <a:pt x="3982" y="2834"/>
                </a:cubicBezTo>
                <a:lnTo>
                  <a:pt x="3982" y="2834"/>
                </a:lnTo>
                <a:lnTo>
                  <a:pt x="3982" y="2834"/>
                </a:lnTo>
                <a:lnTo>
                  <a:pt x="5504" y="7516"/>
                </a:lnTo>
                <a:lnTo>
                  <a:pt x="2919" y="7516"/>
                </a:lnTo>
                <a:lnTo>
                  <a:pt x="2919" y="7516"/>
                </a:lnTo>
                <a:cubicBezTo>
                  <a:pt x="2259" y="7516"/>
                  <a:pt x="1553" y="7003"/>
                  <a:pt x="1349" y="6376"/>
                </a:cubicBezTo>
                <a:lnTo>
                  <a:pt x="1349" y="6376"/>
                </a:lnTo>
                <a:lnTo>
                  <a:pt x="0" y="2223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6455C0BD-9C01-643A-908C-1482117A6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0014" y="9718853"/>
            <a:ext cx="5687977" cy="2590061"/>
          </a:xfrm>
          <a:custGeom>
            <a:avLst/>
            <a:gdLst>
              <a:gd name="T0" fmla="*/ 0 w 7904"/>
              <a:gd name="T1" fmla="*/ 0 h 3599"/>
              <a:gd name="T2" fmla="*/ 7903 w 7904"/>
              <a:gd name="T3" fmla="*/ 0 h 3599"/>
              <a:gd name="T4" fmla="*/ 7104 w 7904"/>
              <a:gd name="T5" fmla="*/ 2458 h 3599"/>
              <a:gd name="T6" fmla="*/ 7104 w 7904"/>
              <a:gd name="T7" fmla="*/ 2458 h 3599"/>
              <a:gd name="T8" fmla="*/ 5534 w 7904"/>
              <a:gd name="T9" fmla="*/ 3598 h 3599"/>
              <a:gd name="T10" fmla="*/ 5534 w 7904"/>
              <a:gd name="T11" fmla="*/ 3598 h 3599"/>
              <a:gd name="T12" fmla="*/ 1169 w 7904"/>
              <a:gd name="T13" fmla="*/ 3598 h 3599"/>
              <a:gd name="T14" fmla="*/ 0 w 7904"/>
              <a:gd name="T15" fmla="*/ 0 h 3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904" h="3599">
                <a:moveTo>
                  <a:pt x="0" y="0"/>
                </a:moveTo>
                <a:lnTo>
                  <a:pt x="7903" y="0"/>
                </a:lnTo>
                <a:lnTo>
                  <a:pt x="7104" y="2458"/>
                </a:lnTo>
                <a:lnTo>
                  <a:pt x="7104" y="2458"/>
                </a:lnTo>
                <a:cubicBezTo>
                  <a:pt x="6900" y="3085"/>
                  <a:pt x="6194" y="3598"/>
                  <a:pt x="5534" y="3598"/>
                </a:cubicBezTo>
                <a:lnTo>
                  <a:pt x="5534" y="3598"/>
                </a:lnTo>
                <a:lnTo>
                  <a:pt x="1169" y="3598"/>
                </a:lnTo>
                <a:lnTo>
                  <a:pt x="0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9315E7F-CD37-3D62-CF61-727A4CBDA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04756" y="3910260"/>
            <a:ext cx="3742258" cy="5411830"/>
          </a:xfrm>
          <a:custGeom>
            <a:avLst/>
            <a:gdLst>
              <a:gd name="T0" fmla="*/ 5200 w 5201"/>
              <a:gd name="T1" fmla="*/ 2973 h 7517"/>
              <a:gd name="T2" fmla="*/ 5133 w 5201"/>
              <a:gd name="T3" fmla="*/ 3365 h 7517"/>
              <a:gd name="T4" fmla="*/ 3784 w 5201"/>
              <a:gd name="T5" fmla="*/ 7516 h 7517"/>
              <a:gd name="T6" fmla="*/ 0 w 5201"/>
              <a:gd name="T7" fmla="*/ 7516 h 7517"/>
              <a:gd name="T8" fmla="*/ 822 w 5201"/>
              <a:gd name="T9" fmla="*/ 4986 h 7517"/>
              <a:gd name="T10" fmla="*/ 2442 w 5201"/>
              <a:gd name="T11" fmla="*/ 0 h 7517"/>
              <a:gd name="T12" fmla="*/ 4533 w 5201"/>
              <a:gd name="T13" fmla="*/ 1519 h 7517"/>
              <a:gd name="T14" fmla="*/ 5200 w 5201"/>
              <a:gd name="T15" fmla="*/ 2854 h 7517"/>
              <a:gd name="T16" fmla="*/ 5200 w 5201"/>
              <a:gd name="T17" fmla="*/ 2973 h 7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01" h="7517">
                <a:moveTo>
                  <a:pt x="5200" y="2973"/>
                </a:moveTo>
                <a:cubicBezTo>
                  <a:pt x="5195" y="3108"/>
                  <a:pt x="5173" y="3240"/>
                  <a:pt x="5133" y="3365"/>
                </a:cubicBezTo>
                <a:lnTo>
                  <a:pt x="3784" y="7516"/>
                </a:lnTo>
                <a:lnTo>
                  <a:pt x="0" y="7516"/>
                </a:lnTo>
                <a:cubicBezTo>
                  <a:pt x="306" y="6575"/>
                  <a:pt x="547" y="5833"/>
                  <a:pt x="822" y="4986"/>
                </a:cubicBezTo>
                <a:lnTo>
                  <a:pt x="2442" y="0"/>
                </a:lnTo>
                <a:lnTo>
                  <a:pt x="4533" y="1519"/>
                </a:lnTo>
                <a:cubicBezTo>
                  <a:pt x="4931" y="1807"/>
                  <a:pt x="5182" y="2341"/>
                  <a:pt x="5200" y="2854"/>
                </a:cubicBezTo>
                <a:lnTo>
                  <a:pt x="5200" y="2973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916551-DAF1-7AE5-3482-14A42796692F}"/>
              </a:ext>
            </a:extLst>
          </p:cNvPr>
          <p:cNvSpPr txBox="1"/>
          <p:nvPr/>
        </p:nvSpPr>
        <p:spPr>
          <a:xfrm rot="2070542">
            <a:off x="12425085" y="3173918"/>
            <a:ext cx="1452642" cy="67916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League Spartan" charset="0"/>
                <a:cs typeface="Poppins" pitchFamily="2" charset="77"/>
              </a:rPr>
              <a:t>EMAIL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64B233-5562-6434-80EF-3275C6E72944}"/>
              </a:ext>
            </a:extLst>
          </p:cNvPr>
          <p:cNvSpPr txBox="1"/>
          <p:nvPr/>
        </p:nvSpPr>
        <p:spPr>
          <a:xfrm rot="19382229">
            <a:off x="7933201" y="5097154"/>
            <a:ext cx="1915909" cy="67916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League Spartan" charset="0"/>
                <a:cs typeface="Poppins" pitchFamily="2" charset="77"/>
              </a:rPr>
              <a:t>WEBSITE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14085C-0261-0C13-7A87-818562CC82F4}"/>
              </a:ext>
            </a:extLst>
          </p:cNvPr>
          <p:cNvSpPr txBox="1"/>
          <p:nvPr/>
        </p:nvSpPr>
        <p:spPr>
          <a:xfrm>
            <a:off x="11884367" y="10674302"/>
            <a:ext cx="3927678" cy="67916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League Spartan" charset="0"/>
                <a:cs typeface="Poppins" pitchFamily="2" charset="77"/>
              </a:rPr>
              <a:t>INVESTOR PORTAL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FBEBAC-934A-FF6A-BA73-09DE6659D9A3}"/>
              </a:ext>
            </a:extLst>
          </p:cNvPr>
          <p:cNvSpPr txBox="1"/>
          <p:nvPr/>
        </p:nvSpPr>
        <p:spPr>
          <a:xfrm rot="4195299">
            <a:off x="7326628" y="9635863"/>
            <a:ext cx="4243469" cy="67916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League Spartan" charset="0"/>
                <a:cs typeface="Poppins" pitchFamily="2" charset="77"/>
              </a:rPr>
              <a:t>WEBINARS / EVENTS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102348-CC1A-274C-CB0F-698777BC7B2E}"/>
              </a:ext>
            </a:extLst>
          </p:cNvPr>
          <p:cNvSpPr txBox="1"/>
          <p:nvPr/>
        </p:nvSpPr>
        <p:spPr>
          <a:xfrm rot="17188513">
            <a:off x="15397681" y="6698035"/>
            <a:ext cx="1651414" cy="67916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League Spartan" charset="0"/>
                <a:cs typeface="Poppins" pitchFamily="2" charset="77"/>
              </a:rPr>
              <a:t>SOCIAL</a:t>
            </a:r>
          </a:p>
        </p:txBody>
      </p:sp>
      <p:pic>
        <p:nvPicPr>
          <p:cNvPr id="16" name="Graphic 15" descr="Head with gears with solid fill">
            <a:extLst>
              <a:ext uri="{FF2B5EF4-FFF2-40B4-BE49-F238E27FC236}">
                <a16:creationId xmlns:a16="http://schemas.microsoft.com/office/drawing/2014/main" id="{F0795617-C0EB-88DB-F268-988305E1B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0124" y="5744629"/>
            <a:ext cx="2927124" cy="292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2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967091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Aggregating Multiple Channels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8140049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Get a Broadview Across All Channels At The User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B658E-9DB0-94AB-E320-5400678FB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454" y="2480733"/>
            <a:ext cx="11477625" cy="10058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7684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967091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Aggregating Multiple Channels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8140049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Get a Broadview Across All Channels At The User Level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E8B995-025B-7203-DBD2-E89602CAB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63" y="2330475"/>
            <a:ext cx="15290392" cy="95564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59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967091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Aggregating Multiple Channels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8140049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Get a Broadview Across All Channels At The User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3E36B-DFCC-168B-735D-BB95B8D2F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89" y="2810186"/>
            <a:ext cx="12094699" cy="79758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011AF1-3E32-0BB5-803C-87C0318E08EC}"/>
              </a:ext>
            </a:extLst>
          </p:cNvPr>
          <p:cNvGrpSpPr/>
          <p:nvPr/>
        </p:nvGrpSpPr>
        <p:grpSpPr>
          <a:xfrm>
            <a:off x="13567834" y="1857218"/>
            <a:ext cx="9067800" cy="11262281"/>
            <a:chOff x="13559367" y="1734920"/>
            <a:chExt cx="9067800" cy="11262281"/>
          </a:xfrm>
        </p:grpSpPr>
        <p:pic>
          <p:nvPicPr>
            <p:cNvPr id="1026" name="Picture 2" descr="18 Zapier examples and ideas for cool workflows - Jimmy Rose">
              <a:extLst>
                <a:ext uri="{FF2B5EF4-FFF2-40B4-BE49-F238E27FC236}">
                  <a16:creationId xmlns:a16="http://schemas.microsoft.com/office/drawing/2014/main" id="{3F400F8C-DA09-1CE5-FC1C-B0B83C0101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9367" y="1734920"/>
              <a:ext cx="9067800" cy="84677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18 Zapier examples and ideas for cool workflows - Jimmy Rose">
              <a:extLst>
                <a:ext uri="{FF2B5EF4-FFF2-40B4-BE49-F238E27FC236}">
                  <a16:creationId xmlns:a16="http://schemas.microsoft.com/office/drawing/2014/main" id="{0376B24E-4159-FF0A-A53E-60C5A3387B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9367" y="6653551"/>
              <a:ext cx="9067800" cy="63436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13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967091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Aggregating Multiple Channels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8140049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Get a Broadview Across All Channels At The User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DCB67C-46D7-A072-C7C3-EADBE9F08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407" y="3330393"/>
            <a:ext cx="7512436" cy="70552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984C43-F2AF-9DBE-1B2F-698735098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041" y="1965671"/>
            <a:ext cx="11684601" cy="104335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804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967091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Aggregating Multiple Channels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892712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Get a Broadview Across All Channels At The Company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3E5DF-9D68-631F-95DA-C0F7D2B33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14" y="3093423"/>
            <a:ext cx="23781972" cy="3295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D070B5-BEF3-2981-8F13-1D18A262F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542" y="4869198"/>
            <a:ext cx="20210698" cy="70264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824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301157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5 Quick Wins for Fund Marketers in 2023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2065383" y="3296535"/>
            <a:ext cx="1955375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Campaign analytics – what’s working and what’s not?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943532" y="3139843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788040" y="3478396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2065383" y="4888332"/>
            <a:ext cx="21482163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u="sng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Aggregating – email, website, social, Zoom, investor portals</a:t>
            </a:r>
            <a:endParaRPr lang="en-US" sz="5400" b="1" u="sng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834527" y="4594896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788040" y="4933449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2065383" y="6480129"/>
            <a:ext cx="18761867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deliver insights that matter to the sales team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889031" y="6045572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861779" y="6384125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4803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Do or Don’t – There Is No Try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2065383" y="7860768"/>
            <a:ext cx="17633353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Integrations – easy actions for maximum impact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842543" y="7574099"/>
            <a:ext cx="894796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844146" y="7912652"/>
            <a:ext cx="89319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6B8A0F-D2B0-4A3B-82D7-32EE980CA89D}"/>
              </a:ext>
            </a:extLst>
          </p:cNvPr>
          <p:cNvSpPr txBox="1"/>
          <p:nvPr/>
        </p:nvSpPr>
        <p:spPr>
          <a:xfrm>
            <a:off x="2065383" y="9496135"/>
            <a:ext cx="22100922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Marketing automation techniques to make you more efficient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C11A64-D1C9-484A-8080-4671D63372AA}"/>
              </a:ext>
            </a:extLst>
          </p:cNvPr>
          <p:cNvSpPr txBox="1"/>
          <p:nvPr/>
        </p:nvSpPr>
        <p:spPr>
          <a:xfrm>
            <a:off x="837734" y="9287290"/>
            <a:ext cx="918842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1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AFFE84-9392-4FF3-A3ED-213902F7EFCA}"/>
              </a:ext>
            </a:extLst>
          </p:cNvPr>
          <p:cNvSpPr txBox="1"/>
          <p:nvPr/>
        </p:nvSpPr>
        <p:spPr>
          <a:xfrm>
            <a:off x="836131" y="9625843"/>
            <a:ext cx="920445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88551732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301157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5 Quick Wins for Fund Marketers in 2023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2065383" y="3296535"/>
            <a:ext cx="1955375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Campaign analytics – what’s working and what’s not?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943532" y="3139843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788040" y="3478396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2065383" y="4888332"/>
            <a:ext cx="2065341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Aggregating – email, website, social, Zoom, investor portals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834527" y="4594896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788040" y="4933449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2065383" y="6480129"/>
            <a:ext cx="18761867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u="sng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deliver insights that matter to the sales team</a:t>
            </a:r>
            <a:endParaRPr lang="en-US" sz="5400" b="1" u="sng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889031" y="6045572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861779" y="6384125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4803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Do or Don’t – There Is No Try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2065383" y="7860768"/>
            <a:ext cx="17633353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Integrations – easy actions for maximum impact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842543" y="7574099"/>
            <a:ext cx="894796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844146" y="7912652"/>
            <a:ext cx="89319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6B8A0F-D2B0-4A3B-82D7-32EE980CA89D}"/>
              </a:ext>
            </a:extLst>
          </p:cNvPr>
          <p:cNvSpPr txBox="1"/>
          <p:nvPr/>
        </p:nvSpPr>
        <p:spPr>
          <a:xfrm>
            <a:off x="2065383" y="9496135"/>
            <a:ext cx="22100922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Marketing automation techniques to make you more efficient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C11A64-D1C9-484A-8080-4671D63372AA}"/>
              </a:ext>
            </a:extLst>
          </p:cNvPr>
          <p:cNvSpPr txBox="1"/>
          <p:nvPr/>
        </p:nvSpPr>
        <p:spPr>
          <a:xfrm>
            <a:off x="837734" y="9287290"/>
            <a:ext cx="918842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1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AFFE84-9392-4FF3-A3ED-213902F7EFCA}"/>
              </a:ext>
            </a:extLst>
          </p:cNvPr>
          <p:cNvSpPr txBox="1"/>
          <p:nvPr/>
        </p:nvSpPr>
        <p:spPr>
          <a:xfrm>
            <a:off x="836131" y="9625843"/>
            <a:ext cx="920445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68077555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5F16B1-700B-4E65-A1B3-B6B295FCFAAF}"/>
              </a:ext>
            </a:extLst>
          </p:cNvPr>
          <p:cNvSpPr/>
          <p:nvPr/>
        </p:nvSpPr>
        <p:spPr>
          <a:xfrm>
            <a:off x="2569030" y="2143920"/>
            <a:ext cx="21033920" cy="1121013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092125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Deliver Insights To The Sales Team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288059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Actionable Insights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191823" y="3215247"/>
            <a:ext cx="15623147" cy="2215991"/>
            <a:chOff x="12803000" y="3650676"/>
            <a:chExt cx="6764394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2803000" y="4158505"/>
              <a:ext cx="6764394" cy="120032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rgbClr val="00B0F0">
                    <a:alpha val="2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842D6-8F84-4241-9774-1E9CDAEA2637}"/>
                </a:ext>
              </a:extLst>
            </p:cNvPr>
            <p:cNvSpPr txBox="1"/>
            <p:nvPr/>
          </p:nvSpPr>
          <p:spPr>
            <a:xfrm>
              <a:off x="12874874" y="4250839"/>
              <a:ext cx="79983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60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Power BI Tiles">
                <a:extLst>
                  <a:ext uri="{FF2B5EF4-FFF2-40B4-BE49-F238E27FC236}">
                    <a16:creationId xmlns:a16="http://schemas.microsoft.com/office/drawing/2014/main" id="{A6FDE64E-1154-4D81-846C-64B8995476F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397128" y="2424671"/>
              <a:ext cx="19050000" cy="1065440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Add-in 4" title="Power BI Tiles">
                <a:extLst>
                  <a:ext uri="{FF2B5EF4-FFF2-40B4-BE49-F238E27FC236}">
                    <a16:creationId xmlns:a16="http://schemas.microsoft.com/office/drawing/2014/main" id="{A6FDE64E-1154-4D81-846C-64B8995476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97128" y="2424671"/>
                <a:ext cx="19050000" cy="106544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64509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6">
            <a:extLst>
              <a:ext uri="{FF2B5EF4-FFF2-40B4-BE49-F238E27FC236}">
                <a16:creationId xmlns:a16="http://schemas.microsoft.com/office/drawing/2014/main" id="{702F9B2D-2B2D-4FD4-8BC1-4A7256437E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188953" y="11536701"/>
            <a:ext cx="276353" cy="4445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3" name="Shape 107">
            <a:extLst>
              <a:ext uri="{FF2B5EF4-FFF2-40B4-BE49-F238E27FC236}">
                <a16:creationId xmlns:a16="http://schemas.microsoft.com/office/drawing/2014/main" id="{CFADE36C-3A65-49A8-97DE-B511F8207715}"/>
              </a:ext>
            </a:extLst>
          </p:cNvPr>
          <p:cNvSpPr/>
          <p:nvPr/>
        </p:nvSpPr>
        <p:spPr>
          <a:xfrm>
            <a:off x="723552" y="636927"/>
            <a:ext cx="421108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ProFundCom</a:t>
            </a:r>
            <a:endParaRPr dirty="0"/>
          </a:p>
        </p:txBody>
      </p:sp>
      <p:sp>
        <p:nvSpPr>
          <p:cNvPr id="4" name="Shape 108">
            <a:extLst>
              <a:ext uri="{FF2B5EF4-FFF2-40B4-BE49-F238E27FC236}">
                <a16:creationId xmlns:a16="http://schemas.microsoft.com/office/drawing/2014/main" id="{AA50EB8E-987D-4063-AE30-109C5A253750}"/>
              </a:ext>
            </a:extLst>
          </p:cNvPr>
          <p:cNvSpPr/>
          <p:nvPr/>
        </p:nvSpPr>
        <p:spPr>
          <a:xfrm>
            <a:off x="723552" y="1605867"/>
            <a:ext cx="648414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Using Marketing Automation to Raise AuM </a:t>
            </a:r>
            <a:endParaRPr dirty="0"/>
          </a:p>
        </p:txBody>
      </p:sp>
      <p:grpSp>
        <p:nvGrpSpPr>
          <p:cNvPr id="5" name="Group 114">
            <a:extLst>
              <a:ext uri="{FF2B5EF4-FFF2-40B4-BE49-F238E27FC236}">
                <a16:creationId xmlns:a16="http://schemas.microsoft.com/office/drawing/2014/main" id="{16EB7DA9-5AB6-4C40-8B40-A62C3E51C5AE}"/>
              </a:ext>
            </a:extLst>
          </p:cNvPr>
          <p:cNvGrpSpPr/>
          <p:nvPr/>
        </p:nvGrpSpPr>
        <p:grpSpPr>
          <a:xfrm>
            <a:off x="394937" y="2849577"/>
            <a:ext cx="8574515" cy="8709057"/>
            <a:chOff x="8570639" y="190503"/>
            <a:chExt cx="8574515" cy="6114284"/>
          </a:xfrm>
        </p:grpSpPr>
        <p:sp>
          <p:nvSpPr>
            <p:cNvPr id="6" name="Shape 110">
              <a:extLst>
                <a:ext uri="{FF2B5EF4-FFF2-40B4-BE49-F238E27FC236}">
                  <a16:creationId xmlns:a16="http://schemas.microsoft.com/office/drawing/2014/main" id="{A11F9C28-3D93-4CAE-8123-DB61D9BCE822}"/>
                </a:ext>
              </a:extLst>
            </p:cNvPr>
            <p:cNvSpPr/>
            <p:nvPr/>
          </p:nvSpPr>
          <p:spPr>
            <a:xfrm>
              <a:off x="8570639" y="190503"/>
              <a:ext cx="8574515" cy="6114284"/>
            </a:xfrm>
            <a:prstGeom prst="rect">
              <a:avLst/>
            </a:prstGeom>
            <a:solidFill>
              <a:srgbClr val="F2702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7" name="Shape 112">
              <a:extLst>
                <a:ext uri="{FF2B5EF4-FFF2-40B4-BE49-F238E27FC236}">
                  <a16:creationId xmlns:a16="http://schemas.microsoft.com/office/drawing/2014/main" id="{BB40A7D7-95A3-4D41-9E3D-6239E5E4B02C}"/>
                </a:ext>
              </a:extLst>
            </p:cNvPr>
            <p:cNvSpPr/>
            <p:nvPr/>
          </p:nvSpPr>
          <p:spPr>
            <a:xfrm>
              <a:off x="9080970" y="1372230"/>
              <a:ext cx="7460191" cy="3005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F6F6FA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endPara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GB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For the last 20 years we have helped fund managers</a:t>
              </a:r>
              <a:r>
                <a:rPr lang="en-GB" sz="2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4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raise assets </a:t>
              </a:r>
              <a:r>
                <a:rPr lang="en-GB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as well as be alerted to </a:t>
              </a:r>
              <a:r>
                <a:rPr lang="en-GB" sz="4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redemption risks</a:t>
              </a:r>
              <a:r>
                <a:rPr lang="en-GB" sz="2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using </a:t>
              </a:r>
              <a:r>
                <a:rPr lang="en-GB" sz="4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marketing automation</a:t>
              </a:r>
              <a:endParaRPr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" name="Shape 113">
              <a:extLst>
                <a:ext uri="{FF2B5EF4-FFF2-40B4-BE49-F238E27FC236}">
                  <a16:creationId xmlns:a16="http://schemas.microsoft.com/office/drawing/2014/main" id="{2CAA3F2E-B737-4004-B158-E295287D003D}"/>
                </a:ext>
              </a:extLst>
            </p:cNvPr>
            <p:cNvSpPr/>
            <p:nvPr/>
          </p:nvSpPr>
          <p:spPr>
            <a:xfrm>
              <a:off x="10921544" y="424694"/>
              <a:ext cx="102657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3000" b="1">
                  <a:solidFill>
                    <a:srgbClr val="F6F6FA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endParaRPr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9884284-5FFC-44AC-A2B1-95629A3EA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918" y="2819821"/>
            <a:ext cx="14734145" cy="60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3A9B3E-A735-49EB-BDF8-1A28031B3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918" y="9296178"/>
            <a:ext cx="14810555" cy="2262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436331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1092125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Deliver Insights To The Sales Team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288059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Actionable Insights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5398A1-A6B6-70C9-328D-6858157BD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0672" y="2651968"/>
            <a:ext cx="2536528" cy="2382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FCC60-CA38-83D0-D31F-9CFEF05E2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138" y="2863636"/>
            <a:ext cx="18223478" cy="7736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8456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1092125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Deliver Insights To The Sales Team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288059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Actionable Insights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E5238-938F-7EA3-F47A-460C4347A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149" y="2285733"/>
            <a:ext cx="17374493" cy="103637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ABEC5D-A60F-C09F-2FA8-BE864DE3F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0672" y="2651968"/>
            <a:ext cx="2536528" cy="238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5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1092125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Deliver Insights To The Sales Team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288059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Actionable Insights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AC070E-AE63-8E33-C7A3-3F99726CB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638" y="2677921"/>
            <a:ext cx="17310990" cy="10319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F6CB5D-EF8A-16BA-11D0-E74E2C62B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0672" y="2651968"/>
            <a:ext cx="2536528" cy="238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1092125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Deliver Insights To The Sales Team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288059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Actionable Insights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942D23-0D51-ED24-3514-317D12F7A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808" y="2755678"/>
            <a:ext cx="15888517" cy="86110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363B9D-BA85-7948-094D-DAFF6BD4E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0672" y="2651968"/>
            <a:ext cx="2536528" cy="238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8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1092125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Deliver Insights To The Sales Team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288059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Actionable Insights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A1183-F2DD-CE45-E2D6-AD42A229F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157" y="2831893"/>
            <a:ext cx="18193685" cy="80522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908703-03E7-23FB-B4F3-CD8A03AA7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0672" y="2651968"/>
            <a:ext cx="2536528" cy="238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3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1092125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Deliver Insights To The Sales Team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288059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Actionable Insights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8B0F0-DE09-1EC4-98C9-7701A7C37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056" y="2529039"/>
            <a:ext cx="17901570" cy="113162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C7D110-DECA-C67B-2231-4199FFAE4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0672" y="2651968"/>
            <a:ext cx="2536528" cy="238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1092125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Deliver Insights To The Sales Team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288059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Actionable Insights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20AFC-6987-EFC5-6B2D-C91E3CC71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055" y="2828718"/>
            <a:ext cx="18269889" cy="80585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111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301157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5 Quick Wins for Fund Marketers in 2023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2065383" y="3296535"/>
            <a:ext cx="1955375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Campaign analytics – what’s working and what’s not?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943532" y="3139843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788040" y="3478396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2065383" y="4888332"/>
            <a:ext cx="2065341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Aggregating – email, website, social, Zoom, investor portals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834527" y="4594896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788040" y="4933449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2065383" y="6480129"/>
            <a:ext cx="18761867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u="sng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deliver insights that matter to the sales team</a:t>
            </a:r>
            <a:endParaRPr lang="en-US" sz="5400" b="1" u="sng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889031" y="6045572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861779" y="6384125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4803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Do or Don’t – There Is No Try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2065383" y="7860768"/>
            <a:ext cx="17633353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Integrations – easy actions for maximum impact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842543" y="7574099"/>
            <a:ext cx="894796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844146" y="7912652"/>
            <a:ext cx="89319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6B8A0F-D2B0-4A3B-82D7-32EE980CA89D}"/>
              </a:ext>
            </a:extLst>
          </p:cNvPr>
          <p:cNvSpPr txBox="1"/>
          <p:nvPr/>
        </p:nvSpPr>
        <p:spPr>
          <a:xfrm>
            <a:off x="2065383" y="9496135"/>
            <a:ext cx="22100922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Marketing automation techniques to make you more efficient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C11A64-D1C9-484A-8080-4671D63372AA}"/>
              </a:ext>
            </a:extLst>
          </p:cNvPr>
          <p:cNvSpPr txBox="1"/>
          <p:nvPr/>
        </p:nvSpPr>
        <p:spPr>
          <a:xfrm>
            <a:off x="837734" y="9287290"/>
            <a:ext cx="918842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1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AFFE84-9392-4FF3-A3ED-213902F7EFCA}"/>
              </a:ext>
            </a:extLst>
          </p:cNvPr>
          <p:cNvSpPr txBox="1"/>
          <p:nvPr/>
        </p:nvSpPr>
        <p:spPr>
          <a:xfrm>
            <a:off x="836131" y="9625843"/>
            <a:ext cx="920445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94028420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301157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5 Quick Wins for Fund Marketers in 2023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2065383" y="3296535"/>
            <a:ext cx="1955375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Campaign analytics – what’s working and what’s not?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943532" y="3139843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788040" y="3478396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2065383" y="4888332"/>
            <a:ext cx="2065341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Aggregating – email, website, social, Zoom, investor portals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834527" y="4594896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788040" y="4933449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2065383" y="6480129"/>
            <a:ext cx="18761867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deliver insights that matter to the sales team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889031" y="6045572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861779" y="6384125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4803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Do or Don’t – There Is No Try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2065383" y="7860768"/>
            <a:ext cx="17633353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u="sng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Integrations – easy actions for maximum impact</a:t>
            </a:r>
            <a:endParaRPr lang="en-US" sz="5400" b="1" u="sng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842543" y="7574099"/>
            <a:ext cx="894796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844146" y="7912652"/>
            <a:ext cx="89319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6B8A0F-D2B0-4A3B-82D7-32EE980CA89D}"/>
              </a:ext>
            </a:extLst>
          </p:cNvPr>
          <p:cNvSpPr txBox="1"/>
          <p:nvPr/>
        </p:nvSpPr>
        <p:spPr>
          <a:xfrm>
            <a:off x="2065383" y="9496135"/>
            <a:ext cx="22100922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Marketing automation techniques to make you more efficient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C11A64-D1C9-484A-8080-4671D63372AA}"/>
              </a:ext>
            </a:extLst>
          </p:cNvPr>
          <p:cNvSpPr txBox="1"/>
          <p:nvPr/>
        </p:nvSpPr>
        <p:spPr>
          <a:xfrm>
            <a:off x="837734" y="9287290"/>
            <a:ext cx="918842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1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AFFE84-9392-4FF3-A3ED-213902F7EFCA}"/>
              </a:ext>
            </a:extLst>
          </p:cNvPr>
          <p:cNvSpPr txBox="1"/>
          <p:nvPr/>
        </p:nvSpPr>
        <p:spPr>
          <a:xfrm>
            <a:off x="836131" y="9625843"/>
            <a:ext cx="920445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98505999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1307569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Lots Of Moving Parts – Marketing Is Hard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502862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We Need To Get Right?</a:t>
            </a:r>
            <a:endParaRPr dirty="0"/>
          </a:p>
        </p:txBody>
      </p:sp>
      <p:pic>
        <p:nvPicPr>
          <p:cNvPr id="2050" name="Picture 2" descr="”MarTech-Stack”/">
            <a:extLst>
              <a:ext uri="{FF2B5EF4-FFF2-40B4-BE49-F238E27FC236}">
                <a16:creationId xmlns:a16="http://schemas.microsoft.com/office/drawing/2014/main" id="{8F3619D5-93FD-7487-E810-915987ED5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56" y="2504189"/>
            <a:ext cx="18357061" cy="101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74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301157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5 Quick Wins for Fund Marketers in 2023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2065383" y="3296535"/>
            <a:ext cx="1955375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Campaign analytics – what’s working and what’s not?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943532" y="3139843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788040" y="3478396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2065383" y="4888332"/>
            <a:ext cx="21712995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Aggregating – email, website, social, Zoom, investor portals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834527" y="4594896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788040" y="4933449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2065383" y="6480129"/>
            <a:ext cx="18761867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deliver insights that matter to the sales team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889031" y="6045572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861779" y="6384125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4803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Do or Don’t – There Is No Try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2065383" y="7860768"/>
            <a:ext cx="17633353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Integrations – easy actions for maximum impact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788040" y="7574099"/>
            <a:ext cx="949299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802467" y="7912652"/>
            <a:ext cx="934872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6B8A0F-D2B0-4A3B-82D7-32EE980CA89D}"/>
              </a:ext>
            </a:extLst>
          </p:cNvPr>
          <p:cNvSpPr txBox="1"/>
          <p:nvPr/>
        </p:nvSpPr>
        <p:spPr>
          <a:xfrm>
            <a:off x="2065383" y="9496135"/>
            <a:ext cx="22100922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Marketing automation techniques to make you more efficient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C11A64-D1C9-484A-8080-4671D63372AA}"/>
              </a:ext>
            </a:extLst>
          </p:cNvPr>
          <p:cNvSpPr txBox="1"/>
          <p:nvPr/>
        </p:nvSpPr>
        <p:spPr>
          <a:xfrm>
            <a:off x="837734" y="9287290"/>
            <a:ext cx="918842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AFFE84-9392-4FF3-A3ED-213902F7EFCA}"/>
              </a:ext>
            </a:extLst>
          </p:cNvPr>
          <p:cNvSpPr txBox="1"/>
          <p:nvPr/>
        </p:nvSpPr>
        <p:spPr>
          <a:xfrm>
            <a:off x="836131" y="9625843"/>
            <a:ext cx="920445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44411707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1324080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Lots Of Moving Parts – Marketing Is Hard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502862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We Need To Get Right?</a:t>
            </a:r>
            <a:endParaRPr dirty="0"/>
          </a:p>
        </p:txBody>
      </p:sp>
      <p:pic>
        <p:nvPicPr>
          <p:cNvPr id="2050" name="Picture 2" descr="”MarTech-Stack”/">
            <a:extLst>
              <a:ext uri="{FF2B5EF4-FFF2-40B4-BE49-F238E27FC236}">
                <a16:creationId xmlns:a16="http://schemas.microsoft.com/office/drawing/2014/main" id="{8F3619D5-93FD-7487-E810-915987ED5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56" y="2504189"/>
            <a:ext cx="18357061" cy="101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E26268E-72AE-6A7D-8490-A2E1950021BF}"/>
              </a:ext>
            </a:extLst>
          </p:cNvPr>
          <p:cNvGrpSpPr/>
          <p:nvPr/>
        </p:nvGrpSpPr>
        <p:grpSpPr>
          <a:xfrm>
            <a:off x="4490198" y="2504189"/>
            <a:ext cx="4439442" cy="1394212"/>
            <a:chOff x="1524001" y="2839481"/>
            <a:chExt cx="6124575" cy="2199765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3E698D92-790D-625B-0865-669871C06BF7}"/>
                </a:ext>
              </a:extLst>
            </p:cNvPr>
            <p:cNvSpPr/>
            <p:nvPr/>
          </p:nvSpPr>
          <p:spPr>
            <a:xfrm>
              <a:off x="1524001" y="2839481"/>
              <a:ext cx="6124575" cy="2199765"/>
            </a:xfrm>
            <a:prstGeom prst="roundRect">
              <a:avLst>
                <a:gd name="adj" fmla="val 1652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45" name="Rounded Rectangle 9">
              <a:extLst>
                <a:ext uri="{FF2B5EF4-FFF2-40B4-BE49-F238E27FC236}">
                  <a16:creationId xmlns:a16="http://schemas.microsoft.com/office/drawing/2014/main" id="{1B0D8ED6-F97F-3761-CD21-2EEF7C129C4F}"/>
                </a:ext>
              </a:extLst>
            </p:cNvPr>
            <p:cNvSpPr/>
            <p:nvPr/>
          </p:nvSpPr>
          <p:spPr>
            <a:xfrm>
              <a:off x="2160587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8931B23-50C5-E296-6BFB-9BF7FDC20FF6}"/>
                </a:ext>
              </a:extLst>
            </p:cNvPr>
            <p:cNvSpPr txBox="1"/>
            <p:nvPr/>
          </p:nvSpPr>
          <p:spPr>
            <a:xfrm>
              <a:off x="3680431" y="3621514"/>
              <a:ext cx="1811714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DELIVERY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996ECC7-D967-71C6-4F6C-101FA0C01EDF}"/>
              </a:ext>
            </a:extLst>
          </p:cNvPr>
          <p:cNvGrpSpPr/>
          <p:nvPr/>
        </p:nvGrpSpPr>
        <p:grpSpPr>
          <a:xfrm>
            <a:off x="17324118" y="5463789"/>
            <a:ext cx="4439443" cy="1394211"/>
            <a:chOff x="16735428" y="2839481"/>
            <a:chExt cx="6124575" cy="2151510"/>
          </a:xfrm>
        </p:grpSpPr>
        <p:sp>
          <p:nvSpPr>
            <p:cNvPr id="48" name="Rounded Rectangle 28">
              <a:extLst>
                <a:ext uri="{FF2B5EF4-FFF2-40B4-BE49-F238E27FC236}">
                  <a16:creationId xmlns:a16="http://schemas.microsoft.com/office/drawing/2014/main" id="{80B6832F-F27D-5CCD-E190-1A7E40123B57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49" name="Rounded Rectangle 29">
              <a:extLst>
                <a:ext uri="{FF2B5EF4-FFF2-40B4-BE49-F238E27FC236}">
                  <a16:creationId xmlns:a16="http://schemas.microsoft.com/office/drawing/2014/main" id="{7AF01148-852D-C3B8-4B2C-653D08639E8F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83353D7-95DB-CD8B-4F3F-8E4D3FA5F888}"/>
                </a:ext>
              </a:extLst>
            </p:cNvPr>
            <p:cNvSpPr txBox="1"/>
            <p:nvPr/>
          </p:nvSpPr>
          <p:spPr>
            <a:xfrm>
              <a:off x="18883044" y="3621514"/>
              <a:ext cx="1829348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CONTENT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D824793-E89B-702A-6A1E-B3B9B3AEE295}"/>
              </a:ext>
            </a:extLst>
          </p:cNvPr>
          <p:cNvGrpSpPr/>
          <p:nvPr/>
        </p:nvGrpSpPr>
        <p:grpSpPr>
          <a:xfrm>
            <a:off x="17324119" y="9999975"/>
            <a:ext cx="4439442" cy="1394211"/>
            <a:chOff x="5326855" y="8280400"/>
            <a:chExt cx="6124575" cy="2094893"/>
          </a:xfrm>
        </p:grpSpPr>
        <p:sp>
          <p:nvSpPr>
            <p:cNvPr id="52" name="Rounded Rectangle 38">
              <a:extLst>
                <a:ext uri="{FF2B5EF4-FFF2-40B4-BE49-F238E27FC236}">
                  <a16:creationId xmlns:a16="http://schemas.microsoft.com/office/drawing/2014/main" id="{AB9F202F-8916-6ADF-5BBD-765E1F5DAB67}"/>
                </a:ext>
              </a:extLst>
            </p:cNvPr>
            <p:cNvSpPr/>
            <p:nvPr/>
          </p:nvSpPr>
          <p:spPr>
            <a:xfrm>
              <a:off x="5326855" y="8280400"/>
              <a:ext cx="6124575" cy="2094893"/>
            </a:xfrm>
            <a:prstGeom prst="roundRect">
              <a:avLst>
                <a:gd name="adj" fmla="val 16522"/>
              </a:avLst>
            </a:prstGeom>
            <a:solidFill>
              <a:srgbClr val="F2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53" name="Rounded Rectangle 39">
              <a:extLst>
                <a:ext uri="{FF2B5EF4-FFF2-40B4-BE49-F238E27FC236}">
                  <a16:creationId xmlns:a16="http://schemas.microsoft.com/office/drawing/2014/main" id="{4CE0AE57-A745-F002-0D39-4C08B407666F}"/>
                </a:ext>
              </a:extLst>
            </p:cNvPr>
            <p:cNvSpPr/>
            <p:nvPr/>
          </p:nvSpPr>
          <p:spPr>
            <a:xfrm>
              <a:off x="5963441" y="8834120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4DD35DA-A4F8-F0B8-DF5B-F820EC90547A}"/>
                </a:ext>
              </a:extLst>
            </p:cNvPr>
            <p:cNvSpPr txBox="1"/>
            <p:nvPr/>
          </p:nvSpPr>
          <p:spPr>
            <a:xfrm>
              <a:off x="7357451" y="9062433"/>
              <a:ext cx="2063386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ANALYTICS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3A1EAE8-5E37-B5C9-A3E0-966B13EFE1A3}"/>
              </a:ext>
            </a:extLst>
          </p:cNvPr>
          <p:cNvGrpSpPr/>
          <p:nvPr/>
        </p:nvGrpSpPr>
        <p:grpSpPr>
          <a:xfrm>
            <a:off x="2245212" y="5652395"/>
            <a:ext cx="4439443" cy="1394211"/>
            <a:chOff x="16735428" y="2839481"/>
            <a:chExt cx="6124575" cy="2151510"/>
          </a:xfrm>
        </p:grpSpPr>
        <p:sp>
          <p:nvSpPr>
            <p:cNvPr id="56" name="Rounded Rectangle 28">
              <a:extLst>
                <a:ext uri="{FF2B5EF4-FFF2-40B4-BE49-F238E27FC236}">
                  <a16:creationId xmlns:a16="http://schemas.microsoft.com/office/drawing/2014/main" id="{0FCF647D-D264-870F-A1ED-E6100467BF3C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57" name="Rounded Rectangle 29">
              <a:extLst>
                <a:ext uri="{FF2B5EF4-FFF2-40B4-BE49-F238E27FC236}">
                  <a16:creationId xmlns:a16="http://schemas.microsoft.com/office/drawing/2014/main" id="{844B31AA-D8DB-9FE2-1A87-A1FA43755456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275C3D9-A6E3-C64F-5770-837CB834CD7B}"/>
                </a:ext>
              </a:extLst>
            </p:cNvPr>
            <p:cNvSpPr txBox="1"/>
            <p:nvPr/>
          </p:nvSpPr>
          <p:spPr>
            <a:xfrm>
              <a:off x="19121892" y="3462696"/>
              <a:ext cx="1351652" cy="9024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SEO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C480F4-3A72-9AD6-54F7-A21256817BB3}"/>
              </a:ext>
            </a:extLst>
          </p:cNvPr>
          <p:cNvGrpSpPr/>
          <p:nvPr/>
        </p:nvGrpSpPr>
        <p:grpSpPr>
          <a:xfrm>
            <a:off x="1821348" y="9302869"/>
            <a:ext cx="4439443" cy="1394211"/>
            <a:chOff x="16735428" y="2839481"/>
            <a:chExt cx="6124575" cy="2151510"/>
          </a:xfrm>
        </p:grpSpPr>
        <p:sp>
          <p:nvSpPr>
            <p:cNvPr id="61" name="Rounded Rectangle 28">
              <a:extLst>
                <a:ext uri="{FF2B5EF4-FFF2-40B4-BE49-F238E27FC236}">
                  <a16:creationId xmlns:a16="http://schemas.microsoft.com/office/drawing/2014/main" id="{54008E51-7368-17D6-C740-9333E8ABE726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rgbClr val="64D0DA"/>
            </a:solidFill>
            <a:ln>
              <a:solidFill>
                <a:srgbClr val="64D0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63" name="Rounded Rectangle 29">
              <a:extLst>
                <a:ext uri="{FF2B5EF4-FFF2-40B4-BE49-F238E27FC236}">
                  <a16:creationId xmlns:a16="http://schemas.microsoft.com/office/drawing/2014/main" id="{7089C9F8-F054-C74A-EF88-5E6BC8CF9475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FF173C9-B0AE-2BB4-19D4-C405283447AA}"/>
                </a:ext>
              </a:extLst>
            </p:cNvPr>
            <p:cNvSpPr txBox="1"/>
            <p:nvPr/>
          </p:nvSpPr>
          <p:spPr>
            <a:xfrm>
              <a:off x="18784642" y="3462696"/>
              <a:ext cx="2026153" cy="9024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Social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052F9D2-3D81-B762-49B9-4C15E968314E}"/>
              </a:ext>
            </a:extLst>
          </p:cNvPr>
          <p:cNvGrpSpPr/>
          <p:nvPr/>
        </p:nvGrpSpPr>
        <p:grpSpPr>
          <a:xfrm>
            <a:off x="14992925" y="2302736"/>
            <a:ext cx="4439443" cy="1394211"/>
            <a:chOff x="16735428" y="2839481"/>
            <a:chExt cx="6124575" cy="2151510"/>
          </a:xfrm>
        </p:grpSpPr>
        <p:sp>
          <p:nvSpPr>
            <p:cNvPr id="66" name="Rounded Rectangle 28">
              <a:extLst>
                <a:ext uri="{FF2B5EF4-FFF2-40B4-BE49-F238E27FC236}">
                  <a16:creationId xmlns:a16="http://schemas.microsoft.com/office/drawing/2014/main" id="{2E67465A-116D-E0EC-8F4A-FD7939026CD1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67" name="Rounded Rectangle 29">
              <a:extLst>
                <a:ext uri="{FF2B5EF4-FFF2-40B4-BE49-F238E27FC236}">
                  <a16:creationId xmlns:a16="http://schemas.microsoft.com/office/drawing/2014/main" id="{CA4222B8-E5E6-08BC-77FB-3AC645010842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371ABB3-B3FB-28AB-6683-84F46E4CCD9E}"/>
                </a:ext>
              </a:extLst>
            </p:cNvPr>
            <p:cNvSpPr txBox="1"/>
            <p:nvPr/>
          </p:nvSpPr>
          <p:spPr>
            <a:xfrm>
              <a:off x="19010212" y="3462696"/>
              <a:ext cx="1575012" cy="9024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672299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Lots Of Moving Parts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502862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We Need To Get Right?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D1D791-135F-412E-A14C-A296B28D5E29}"/>
              </a:ext>
            </a:extLst>
          </p:cNvPr>
          <p:cNvGrpSpPr/>
          <p:nvPr/>
        </p:nvGrpSpPr>
        <p:grpSpPr>
          <a:xfrm>
            <a:off x="1047751" y="3696732"/>
            <a:ext cx="4439442" cy="1394212"/>
            <a:chOff x="1524001" y="2839481"/>
            <a:chExt cx="6124575" cy="2199765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E83E254B-5012-4CC6-B85E-3C75201BCED5}"/>
                </a:ext>
              </a:extLst>
            </p:cNvPr>
            <p:cNvSpPr/>
            <p:nvPr/>
          </p:nvSpPr>
          <p:spPr>
            <a:xfrm>
              <a:off x="1524001" y="2839481"/>
              <a:ext cx="6124575" cy="2199765"/>
            </a:xfrm>
            <a:prstGeom prst="roundRect">
              <a:avLst>
                <a:gd name="adj" fmla="val 1652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79BC7C8A-908F-4715-AC27-243217D208B9}"/>
                </a:ext>
              </a:extLst>
            </p:cNvPr>
            <p:cNvSpPr/>
            <p:nvPr/>
          </p:nvSpPr>
          <p:spPr>
            <a:xfrm>
              <a:off x="2160587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C222FD-6FEC-4E57-B789-339962FDAD99}"/>
                </a:ext>
              </a:extLst>
            </p:cNvPr>
            <p:cNvSpPr txBox="1"/>
            <p:nvPr/>
          </p:nvSpPr>
          <p:spPr>
            <a:xfrm>
              <a:off x="3680431" y="3621514"/>
              <a:ext cx="1811714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DELIVERY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D7F8558-B989-4B24-AC7C-48812BEBB6B0}"/>
              </a:ext>
            </a:extLst>
          </p:cNvPr>
          <p:cNvGrpSpPr/>
          <p:nvPr/>
        </p:nvGrpSpPr>
        <p:grpSpPr>
          <a:xfrm>
            <a:off x="6890410" y="3696733"/>
            <a:ext cx="4439442" cy="1394211"/>
            <a:chOff x="9129712" y="2839481"/>
            <a:chExt cx="6124575" cy="2173503"/>
          </a:xfrm>
        </p:grpSpPr>
        <p:sp>
          <p:nvSpPr>
            <p:cNvPr id="31" name="Rounded Rectangle 24">
              <a:extLst>
                <a:ext uri="{FF2B5EF4-FFF2-40B4-BE49-F238E27FC236}">
                  <a16:creationId xmlns:a16="http://schemas.microsoft.com/office/drawing/2014/main" id="{04D4FB81-83E6-4C7F-A6A0-AAD81905F233}"/>
                </a:ext>
              </a:extLst>
            </p:cNvPr>
            <p:cNvSpPr/>
            <p:nvPr/>
          </p:nvSpPr>
          <p:spPr>
            <a:xfrm>
              <a:off x="9129712" y="2839481"/>
              <a:ext cx="6124575" cy="2173503"/>
            </a:xfrm>
            <a:prstGeom prst="roundRect">
              <a:avLst>
                <a:gd name="adj" fmla="val 16522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2" name="Rounded Rectangle 25">
              <a:extLst>
                <a:ext uri="{FF2B5EF4-FFF2-40B4-BE49-F238E27FC236}">
                  <a16:creationId xmlns:a16="http://schemas.microsoft.com/office/drawing/2014/main" id="{280DB3B0-A8E2-4165-AF07-3DB2AEDE4B81}"/>
                </a:ext>
              </a:extLst>
            </p:cNvPr>
            <p:cNvSpPr/>
            <p:nvPr/>
          </p:nvSpPr>
          <p:spPr>
            <a:xfrm>
              <a:off x="9766298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81AF08D-9EDE-4D55-88B4-CD8907F052BF}"/>
                </a:ext>
              </a:extLst>
            </p:cNvPr>
            <p:cNvSpPr txBox="1"/>
            <p:nvPr/>
          </p:nvSpPr>
          <p:spPr>
            <a:xfrm>
              <a:off x="11442436" y="3621514"/>
              <a:ext cx="1499129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CHECKS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1A183C3-8123-4183-A439-478CA131EDBF}"/>
              </a:ext>
            </a:extLst>
          </p:cNvPr>
          <p:cNvGrpSpPr/>
          <p:nvPr/>
        </p:nvGrpSpPr>
        <p:grpSpPr>
          <a:xfrm>
            <a:off x="18507459" y="3696732"/>
            <a:ext cx="4439443" cy="1394211"/>
            <a:chOff x="16735428" y="2839481"/>
            <a:chExt cx="6124575" cy="2151510"/>
          </a:xfrm>
        </p:grpSpPr>
        <p:sp>
          <p:nvSpPr>
            <p:cNvPr id="34" name="Rounded Rectangle 28">
              <a:extLst>
                <a:ext uri="{FF2B5EF4-FFF2-40B4-BE49-F238E27FC236}">
                  <a16:creationId xmlns:a16="http://schemas.microsoft.com/office/drawing/2014/main" id="{B41CCBE1-52D0-465E-A2E9-DC60FB9D1FE5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5" name="Rounded Rectangle 29">
              <a:extLst>
                <a:ext uri="{FF2B5EF4-FFF2-40B4-BE49-F238E27FC236}">
                  <a16:creationId xmlns:a16="http://schemas.microsoft.com/office/drawing/2014/main" id="{A05D7E40-33C9-4539-BE8C-7FCD8A35A1A2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A03691-7A74-4BC1-A755-DFF8C3DD7614}"/>
                </a:ext>
              </a:extLst>
            </p:cNvPr>
            <p:cNvSpPr txBox="1"/>
            <p:nvPr/>
          </p:nvSpPr>
          <p:spPr>
            <a:xfrm>
              <a:off x="18883044" y="3621514"/>
              <a:ext cx="1829348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CONTENT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C860F26-AB7D-4FD1-8BCC-A9689055EC45}"/>
              </a:ext>
            </a:extLst>
          </p:cNvPr>
          <p:cNvGrpSpPr/>
          <p:nvPr/>
        </p:nvGrpSpPr>
        <p:grpSpPr>
          <a:xfrm>
            <a:off x="12782547" y="3688822"/>
            <a:ext cx="4439442" cy="1394211"/>
            <a:chOff x="5326855" y="8280400"/>
            <a:chExt cx="6124575" cy="2094893"/>
          </a:xfrm>
        </p:grpSpPr>
        <p:sp>
          <p:nvSpPr>
            <p:cNvPr id="37" name="Rounded Rectangle 38">
              <a:extLst>
                <a:ext uri="{FF2B5EF4-FFF2-40B4-BE49-F238E27FC236}">
                  <a16:creationId xmlns:a16="http://schemas.microsoft.com/office/drawing/2014/main" id="{80765FD2-01DF-4702-B5D6-4D49ED9DE7D3}"/>
                </a:ext>
              </a:extLst>
            </p:cNvPr>
            <p:cNvSpPr/>
            <p:nvPr/>
          </p:nvSpPr>
          <p:spPr>
            <a:xfrm>
              <a:off x="5326855" y="8280400"/>
              <a:ext cx="6124575" cy="2094893"/>
            </a:xfrm>
            <a:prstGeom prst="roundRect">
              <a:avLst>
                <a:gd name="adj" fmla="val 1652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8" name="Rounded Rectangle 39">
              <a:extLst>
                <a:ext uri="{FF2B5EF4-FFF2-40B4-BE49-F238E27FC236}">
                  <a16:creationId xmlns:a16="http://schemas.microsoft.com/office/drawing/2014/main" id="{CB6AC676-B0CD-46B0-800F-A679EE8BFDD2}"/>
                </a:ext>
              </a:extLst>
            </p:cNvPr>
            <p:cNvSpPr/>
            <p:nvPr/>
          </p:nvSpPr>
          <p:spPr>
            <a:xfrm>
              <a:off x="5963441" y="8834120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ABF4E8-5068-477F-B6F8-47737401BCE9}"/>
                </a:ext>
              </a:extLst>
            </p:cNvPr>
            <p:cNvSpPr txBox="1"/>
            <p:nvPr/>
          </p:nvSpPr>
          <p:spPr>
            <a:xfrm>
              <a:off x="7357451" y="9062433"/>
              <a:ext cx="2063386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ANALYTICS</a:t>
              </a:r>
            </a:p>
          </p:txBody>
        </p:sp>
      </p:grpSp>
      <p:pic>
        <p:nvPicPr>
          <p:cNvPr id="1026" name="Picture 2" descr="MailChimp Review – 2021 Pricing, Features, Shortcomings">
            <a:extLst>
              <a:ext uri="{FF2B5EF4-FFF2-40B4-BE49-F238E27FC236}">
                <a16:creationId xmlns:a16="http://schemas.microsoft.com/office/drawing/2014/main" id="{7235E617-A820-4156-A9C0-45591CD78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52" y="508303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dot (@Pardot) | Twitter">
            <a:extLst>
              <a:ext uri="{FF2B5EF4-FFF2-40B4-BE49-F238E27FC236}">
                <a16:creationId xmlns:a16="http://schemas.microsoft.com/office/drawing/2014/main" id="{54CCB1FA-FE2A-4542-A265-F09ABFF4C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68" y="649395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stant Contact Review | PCMag">
            <a:extLst>
              <a:ext uri="{FF2B5EF4-FFF2-40B4-BE49-F238E27FC236}">
                <a16:creationId xmlns:a16="http://schemas.microsoft.com/office/drawing/2014/main" id="{01B9A137-3028-44B3-83A7-442BDFB3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52" y="7767807"/>
            <a:ext cx="2676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865CE9D-42AC-487B-B333-DA26B091B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804" y="6085404"/>
            <a:ext cx="2763047" cy="126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xToolbox Blog">
            <a:extLst>
              <a:ext uri="{FF2B5EF4-FFF2-40B4-BE49-F238E27FC236}">
                <a16:creationId xmlns:a16="http://schemas.microsoft.com/office/drawing/2014/main" id="{B405E89A-F90E-408A-8388-CD42ABA6C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161" y="7864037"/>
            <a:ext cx="30575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E5009CFA-F3EE-47F0-86EC-44548D973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5323" y="6201033"/>
            <a:ext cx="2650532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edia download centre">
            <a:extLst>
              <a:ext uri="{FF2B5EF4-FFF2-40B4-BE49-F238E27FC236}">
                <a16:creationId xmlns:a16="http://schemas.microsoft.com/office/drawing/2014/main" id="{25EF720C-D2DF-4970-8255-43EC6D4A0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374" y="7817988"/>
            <a:ext cx="2908059" cy="61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icrosoft Excel-logo – Brand Well">
            <a:extLst>
              <a:ext uri="{FF2B5EF4-FFF2-40B4-BE49-F238E27FC236}">
                <a16:creationId xmlns:a16="http://schemas.microsoft.com/office/drawing/2014/main" id="{C8B9F57C-8EC2-4106-B9AE-F8588E918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2547" y="5543293"/>
            <a:ext cx="428625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ow to set up and learn SQL on Mac - Macworld UK">
            <a:extLst>
              <a:ext uri="{FF2B5EF4-FFF2-40B4-BE49-F238E27FC236}">
                <a16:creationId xmlns:a16="http://schemas.microsoft.com/office/drawing/2014/main" id="{8AB41D28-E06C-450F-A8D0-2A6345D8D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003" y="861077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ubSpot Expands Functionality of its Growth Platform With New Features  Announced at INBOUND 2019">
            <a:extLst>
              <a:ext uri="{FF2B5EF4-FFF2-40B4-BE49-F238E27FC236}">
                <a16:creationId xmlns:a16="http://schemas.microsoft.com/office/drawing/2014/main" id="{941D903F-3A24-4B28-8FFE-0F316F788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829" y="9482307"/>
            <a:ext cx="2033364" cy="57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Digital Marketing Automation Solutions | Marketo">
            <a:extLst>
              <a:ext uri="{FF2B5EF4-FFF2-40B4-BE49-F238E27FC236}">
                <a16:creationId xmlns:a16="http://schemas.microsoft.com/office/drawing/2014/main" id="{6E91FDCF-E956-481A-AE84-F32E15C24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831" y="5808654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arketo Pricing and Reviews vs. Alternatives and Competitors Software - The  Munro Agency">
            <a:extLst>
              <a:ext uri="{FF2B5EF4-FFF2-40B4-BE49-F238E27FC236}">
                <a16:creationId xmlns:a16="http://schemas.microsoft.com/office/drawing/2014/main" id="{3381F913-3071-45A9-926F-5A8811615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493" y="7365770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Marketing Automation Review: Oracle Eloqua">
            <a:extLst>
              <a:ext uri="{FF2B5EF4-FFF2-40B4-BE49-F238E27FC236}">
                <a16:creationId xmlns:a16="http://schemas.microsoft.com/office/drawing/2014/main" id="{67DD2945-DD70-4590-B6DA-FD58F66EF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493" y="5441772"/>
            <a:ext cx="2409834" cy="93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Graphics &amp; Logos | WordPress.org">
            <a:extLst>
              <a:ext uri="{FF2B5EF4-FFF2-40B4-BE49-F238E27FC236}">
                <a16:creationId xmlns:a16="http://schemas.microsoft.com/office/drawing/2014/main" id="{BAB7DA62-2563-4DAA-B593-08D41F6A5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410" y="8972210"/>
            <a:ext cx="3590184" cy="122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1FE4220F-266E-4165-97EA-CF2AAF2DBD87}"/>
              </a:ext>
            </a:extLst>
          </p:cNvPr>
          <p:cNvCxnSpPr>
            <a:cxnSpLocks/>
            <a:endCxn id="1034" idx="1"/>
          </p:cNvCxnSpPr>
          <p:nvPr/>
        </p:nvCxnSpPr>
        <p:spPr>
          <a:xfrm>
            <a:off x="3026266" y="5910351"/>
            <a:ext cx="5540538" cy="807558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55C52348-FD89-4C9A-AF9F-6BF5A24D5FBF}"/>
              </a:ext>
            </a:extLst>
          </p:cNvPr>
          <p:cNvCxnSpPr>
            <a:cxnSpLocks/>
          </p:cNvCxnSpPr>
          <p:nvPr/>
        </p:nvCxnSpPr>
        <p:spPr>
          <a:xfrm flipV="1">
            <a:off x="10853838" y="7105908"/>
            <a:ext cx="3768371" cy="242878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E26AB2EC-5B3C-44F3-A1D4-7437430C23FA}"/>
              </a:ext>
            </a:extLst>
          </p:cNvPr>
          <p:cNvCxnSpPr>
            <a:cxnSpLocks/>
            <a:stCxn id="1042" idx="3"/>
            <a:endCxn id="1060" idx="1"/>
          </p:cNvCxnSpPr>
          <p:nvPr/>
        </p:nvCxnSpPr>
        <p:spPr>
          <a:xfrm>
            <a:off x="17455855" y="7105908"/>
            <a:ext cx="2270555" cy="247663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38" name="Picture 14" descr="Monkeylearn - Insight Platforms">
            <a:extLst>
              <a:ext uri="{FF2B5EF4-FFF2-40B4-BE49-F238E27FC236}">
                <a16:creationId xmlns:a16="http://schemas.microsoft.com/office/drawing/2014/main" id="{E974C6E1-17AE-4AD0-91F1-AFCC6D01E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818" y="846313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4C43E945-8EA0-4CA0-AE43-B63ED349A51B}"/>
              </a:ext>
            </a:extLst>
          </p:cNvPr>
          <p:cNvCxnSpPr>
            <a:cxnSpLocks/>
            <a:stCxn id="1036" idx="1"/>
          </p:cNvCxnSpPr>
          <p:nvPr/>
        </p:nvCxnSpPr>
        <p:spPr>
          <a:xfrm rot="10800000" flipH="1" flipV="1">
            <a:off x="6654161" y="8245037"/>
            <a:ext cx="2748256" cy="1337504"/>
          </a:xfrm>
          <a:prstGeom prst="bentConnector3">
            <a:avLst>
              <a:gd name="adj1" fmla="val -8318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D8740E0-6D4F-4B4B-AC9A-CD67480CF947}"/>
              </a:ext>
            </a:extLst>
          </p:cNvPr>
          <p:cNvCxnSpPr/>
          <p:nvPr/>
        </p:nvCxnSpPr>
        <p:spPr>
          <a:xfrm>
            <a:off x="10683380" y="7105908"/>
            <a:ext cx="0" cy="1139129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8882A56-39CF-4316-9007-52267658A2DF}"/>
              </a:ext>
            </a:extLst>
          </p:cNvPr>
          <p:cNvCxnSpPr>
            <a:cxnSpLocks/>
            <a:endCxn id="1036" idx="3"/>
          </p:cNvCxnSpPr>
          <p:nvPr/>
        </p:nvCxnSpPr>
        <p:spPr>
          <a:xfrm flipH="1">
            <a:off x="9711686" y="8245037"/>
            <a:ext cx="9716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Picture 6" descr="Litmus Releases &quot;2021 State Of Email&quot; Report, Unveiling Key Best Practices,  Insights into Email Marketing">
            <a:extLst>
              <a:ext uri="{FF2B5EF4-FFF2-40B4-BE49-F238E27FC236}">
                <a16:creationId xmlns:a16="http://schemas.microsoft.com/office/drawing/2014/main" id="{56B86016-5CBC-1C22-1E66-A4FAE2FDB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172" y="5304425"/>
            <a:ext cx="1933088" cy="103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85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1F62AE-01F8-B792-03E8-3EFC5EE3D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" y="5213944"/>
            <a:ext cx="24351367" cy="6731948"/>
          </a:xfrm>
          <a:prstGeom prst="rect">
            <a:avLst/>
          </a:prstGeom>
        </p:spPr>
      </p:pic>
      <p:sp>
        <p:nvSpPr>
          <p:cNvPr id="2326" name="Shape 2326"/>
          <p:cNvSpPr/>
          <p:nvPr/>
        </p:nvSpPr>
        <p:spPr>
          <a:xfrm>
            <a:off x="723552" y="636927"/>
            <a:ext cx="672299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Lots Of Moving Parts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281647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Lots To Go Wrong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D1D791-135F-412E-A14C-A296B28D5E29}"/>
              </a:ext>
            </a:extLst>
          </p:cNvPr>
          <p:cNvGrpSpPr/>
          <p:nvPr/>
        </p:nvGrpSpPr>
        <p:grpSpPr>
          <a:xfrm>
            <a:off x="1047751" y="3696732"/>
            <a:ext cx="4439442" cy="1394212"/>
            <a:chOff x="1524001" y="2839481"/>
            <a:chExt cx="6124575" cy="2199765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E83E254B-5012-4CC6-B85E-3C75201BCED5}"/>
                </a:ext>
              </a:extLst>
            </p:cNvPr>
            <p:cNvSpPr/>
            <p:nvPr/>
          </p:nvSpPr>
          <p:spPr>
            <a:xfrm>
              <a:off x="1524001" y="2839481"/>
              <a:ext cx="6124575" cy="2199765"/>
            </a:xfrm>
            <a:prstGeom prst="roundRect">
              <a:avLst>
                <a:gd name="adj" fmla="val 1652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79BC7C8A-908F-4715-AC27-243217D208B9}"/>
                </a:ext>
              </a:extLst>
            </p:cNvPr>
            <p:cNvSpPr/>
            <p:nvPr/>
          </p:nvSpPr>
          <p:spPr>
            <a:xfrm>
              <a:off x="2160587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C222FD-6FEC-4E57-B789-339962FDAD99}"/>
                </a:ext>
              </a:extLst>
            </p:cNvPr>
            <p:cNvSpPr txBox="1"/>
            <p:nvPr/>
          </p:nvSpPr>
          <p:spPr>
            <a:xfrm>
              <a:off x="3680431" y="3621514"/>
              <a:ext cx="1811714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DELIVERY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D7F8558-B989-4B24-AC7C-48812BEBB6B0}"/>
              </a:ext>
            </a:extLst>
          </p:cNvPr>
          <p:cNvGrpSpPr/>
          <p:nvPr/>
        </p:nvGrpSpPr>
        <p:grpSpPr>
          <a:xfrm>
            <a:off x="6890410" y="3696733"/>
            <a:ext cx="4439442" cy="1394211"/>
            <a:chOff x="9129712" y="2839481"/>
            <a:chExt cx="6124575" cy="2173503"/>
          </a:xfrm>
        </p:grpSpPr>
        <p:sp>
          <p:nvSpPr>
            <p:cNvPr id="31" name="Rounded Rectangle 24">
              <a:extLst>
                <a:ext uri="{FF2B5EF4-FFF2-40B4-BE49-F238E27FC236}">
                  <a16:creationId xmlns:a16="http://schemas.microsoft.com/office/drawing/2014/main" id="{04D4FB81-83E6-4C7F-A6A0-AAD81905F233}"/>
                </a:ext>
              </a:extLst>
            </p:cNvPr>
            <p:cNvSpPr/>
            <p:nvPr/>
          </p:nvSpPr>
          <p:spPr>
            <a:xfrm>
              <a:off x="9129712" y="2839481"/>
              <a:ext cx="6124575" cy="2173503"/>
            </a:xfrm>
            <a:prstGeom prst="roundRect">
              <a:avLst>
                <a:gd name="adj" fmla="val 16522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2" name="Rounded Rectangle 25">
              <a:extLst>
                <a:ext uri="{FF2B5EF4-FFF2-40B4-BE49-F238E27FC236}">
                  <a16:creationId xmlns:a16="http://schemas.microsoft.com/office/drawing/2014/main" id="{280DB3B0-A8E2-4165-AF07-3DB2AEDE4B81}"/>
                </a:ext>
              </a:extLst>
            </p:cNvPr>
            <p:cNvSpPr/>
            <p:nvPr/>
          </p:nvSpPr>
          <p:spPr>
            <a:xfrm>
              <a:off x="9766298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81AF08D-9EDE-4D55-88B4-CD8907F052BF}"/>
                </a:ext>
              </a:extLst>
            </p:cNvPr>
            <p:cNvSpPr txBox="1"/>
            <p:nvPr/>
          </p:nvSpPr>
          <p:spPr>
            <a:xfrm>
              <a:off x="11442436" y="3621514"/>
              <a:ext cx="1499129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CHECKS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1A183C3-8123-4183-A439-478CA131EDBF}"/>
              </a:ext>
            </a:extLst>
          </p:cNvPr>
          <p:cNvGrpSpPr/>
          <p:nvPr/>
        </p:nvGrpSpPr>
        <p:grpSpPr>
          <a:xfrm>
            <a:off x="18507459" y="3696732"/>
            <a:ext cx="4439443" cy="1394211"/>
            <a:chOff x="16735428" y="2839481"/>
            <a:chExt cx="6124575" cy="2151510"/>
          </a:xfrm>
        </p:grpSpPr>
        <p:sp>
          <p:nvSpPr>
            <p:cNvPr id="34" name="Rounded Rectangle 28">
              <a:extLst>
                <a:ext uri="{FF2B5EF4-FFF2-40B4-BE49-F238E27FC236}">
                  <a16:creationId xmlns:a16="http://schemas.microsoft.com/office/drawing/2014/main" id="{B41CCBE1-52D0-465E-A2E9-DC60FB9D1FE5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5" name="Rounded Rectangle 29">
              <a:extLst>
                <a:ext uri="{FF2B5EF4-FFF2-40B4-BE49-F238E27FC236}">
                  <a16:creationId xmlns:a16="http://schemas.microsoft.com/office/drawing/2014/main" id="{A05D7E40-33C9-4539-BE8C-7FCD8A35A1A2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A03691-7A74-4BC1-A755-DFF8C3DD7614}"/>
                </a:ext>
              </a:extLst>
            </p:cNvPr>
            <p:cNvSpPr txBox="1"/>
            <p:nvPr/>
          </p:nvSpPr>
          <p:spPr>
            <a:xfrm>
              <a:off x="18883044" y="3621514"/>
              <a:ext cx="1829348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CONTENT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C860F26-AB7D-4FD1-8BCC-A9689055EC45}"/>
              </a:ext>
            </a:extLst>
          </p:cNvPr>
          <p:cNvGrpSpPr/>
          <p:nvPr/>
        </p:nvGrpSpPr>
        <p:grpSpPr>
          <a:xfrm>
            <a:off x="12782547" y="3688822"/>
            <a:ext cx="4439442" cy="1394211"/>
            <a:chOff x="5326855" y="8280400"/>
            <a:chExt cx="6124575" cy="2094893"/>
          </a:xfrm>
        </p:grpSpPr>
        <p:sp>
          <p:nvSpPr>
            <p:cNvPr id="37" name="Rounded Rectangle 38">
              <a:extLst>
                <a:ext uri="{FF2B5EF4-FFF2-40B4-BE49-F238E27FC236}">
                  <a16:creationId xmlns:a16="http://schemas.microsoft.com/office/drawing/2014/main" id="{80765FD2-01DF-4702-B5D6-4D49ED9DE7D3}"/>
                </a:ext>
              </a:extLst>
            </p:cNvPr>
            <p:cNvSpPr/>
            <p:nvPr/>
          </p:nvSpPr>
          <p:spPr>
            <a:xfrm>
              <a:off x="5326855" y="8280400"/>
              <a:ext cx="6124575" cy="2094893"/>
            </a:xfrm>
            <a:prstGeom prst="roundRect">
              <a:avLst>
                <a:gd name="adj" fmla="val 1652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8" name="Rounded Rectangle 39">
              <a:extLst>
                <a:ext uri="{FF2B5EF4-FFF2-40B4-BE49-F238E27FC236}">
                  <a16:creationId xmlns:a16="http://schemas.microsoft.com/office/drawing/2014/main" id="{CB6AC676-B0CD-46B0-800F-A679EE8BFDD2}"/>
                </a:ext>
              </a:extLst>
            </p:cNvPr>
            <p:cNvSpPr/>
            <p:nvPr/>
          </p:nvSpPr>
          <p:spPr>
            <a:xfrm>
              <a:off x="5963441" y="8834120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ABF4E8-5068-477F-B6F8-47737401BCE9}"/>
                </a:ext>
              </a:extLst>
            </p:cNvPr>
            <p:cNvSpPr txBox="1"/>
            <p:nvPr/>
          </p:nvSpPr>
          <p:spPr>
            <a:xfrm>
              <a:off x="7357451" y="9062433"/>
              <a:ext cx="2063386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ANALYTICS</a:t>
              </a:r>
            </a:p>
          </p:txBody>
        </p:sp>
      </p:grpSp>
      <p:graphicFrame>
        <p:nvGraphicFramePr>
          <p:cNvPr id="162" name="Chart 161">
            <a:extLst>
              <a:ext uri="{FF2B5EF4-FFF2-40B4-BE49-F238E27FC236}">
                <a16:creationId xmlns:a16="http://schemas.microsoft.com/office/drawing/2014/main" id="{8121F9B5-ACCF-45F3-B5B6-2FBF18935B9B}"/>
              </a:ext>
            </a:extLst>
          </p:cNvPr>
          <p:cNvGraphicFramePr/>
          <p:nvPr/>
        </p:nvGraphicFramePr>
        <p:xfrm>
          <a:off x="1047751" y="5805784"/>
          <a:ext cx="22334368" cy="7131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066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2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33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864018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Use An Integrated Platform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9C4D75-B259-0E00-EC9A-03C4EADCE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216" y="1570516"/>
            <a:ext cx="13544449" cy="11040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6582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5F16B1-700B-4E65-A1B3-B6B295FCFAAF}"/>
              </a:ext>
            </a:extLst>
          </p:cNvPr>
          <p:cNvSpPr/>
          <p:nvPr/>
        </p:nvSpPr>
        <p:spPr>
          <a:xfrm>
            <a:off x="2569030" y="2143920"/>
            <a:ext cx="21033920" cy="1121013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701313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What is the End Game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6732612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Show the impact marketing is having on AuM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191823" y="3215247"/>
            <a:ext cx="15623147" cy="2215991"/>
            <a:chOff x="12803000" y="3650676"/>
            <a:chExt cx="6764394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2803000" y="4158505"/>
              <a:ext cx="6764394" cy="120032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rgbClr val="00B0F0">
                    <a:alpha val="2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842D6-8F84-4241-9774-1E9CDAEA2637}"/>
                </a:ext>
              </a:extLst>
            </p:cNvPr>
            <p:cNvSpPr txBox="1"/>
            <p:nvPr/>
          </p:nvSpPr>
          <p:spPr>
            <a:xfrm>
              <a:off x="12874874" y="4250839"/>
              <a:ext cx="79983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60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Power BI Tiles">
                <a:extLst>
                  <a:ext uri="{FF2B5EF4-FFF2-40B4-BE49-F238E27FC236}">
                    <a16:creationId xmlns:a16="http://schemas.microsoft.com/office/drawing/2014/main" id="{A6FDE64E-1154-4D81-846C-64B8995476F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397128" y="2424671"/>
              <a:ext cx="19050000" cy="1065440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Add-in 4" title="Power BI Tiles">
                <a:extLst>
                  <a:ext uri="{FF2B5EF4-FFF2-40B4-BE49-F238E27FC236}">
                    <a16:creationId xmlns:a16="http://schemas.microsoft.com/office/drawing/2014/main" id="{A6FDE64E-1154-4D81-846C-64B8995476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97128" y="2424671"/>
                <a:ext cx="19050000" cy="106544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474572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301157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5 Quick Wins for Fund Marketers in 2023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2065383" y="3296535"/>
            <a:ext cx="1955375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Campaign analytics – what’s working and what’s not?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943532" y="3139843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788040" y="3478396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2065383" y="4888332"/>
            <a:ext cx="2065341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Aggregating – email, website, social, Zoom, investor portals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834527" y="4594896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788040" y="4933449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2065383" y="6480129"/>
            <a:ext cx="18761867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deliver insights that matter to the sales team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889031" y="6045572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861779" y="6384125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4803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Do or Don’t – There Is No Try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2065383" y="7860768"/>
            <a:ext cx="17633353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u="sng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Integrations – easy actions for maximum impact</a:t>
            </a:r>
            <a:endParaRPr lang="en-US" sz="5400" b="1" u="sng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842543" y="7574099"/>
            <a:ext cx="894796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844146" y="7912652"/>
            <a:ext cx="89319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6B8A0F-D2B0-4A3B-82D7-32EE980CA89D}"/>
              </a:ext>
            </a:extLst>
          </p:cNvPr>
          <p:cNvSpPr txBox="1"/>
          <p:nvPr/>
        </p:nvSpPr>
        <p:spPr>
          <a:xfrm>
            <a:off x="2065383" y="9496135"/>
            <a:ext cx="22100922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Marketing automation techniques to make you more efficient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C11A64-D1C9-484A-8080-4671D63372AA}"/>
              </a:ext>
            </a:extLst>
          </p:cNvPr>
          <p:cNvSpPr txBox="1"/>
          <p:nvPr/>
        </p:nvSpPr>
        <p:spPr>
          <a:xfrm>
            <a:off x="837734" y="9287290"/>
            <a:ext cx="918842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1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AFFE84-9392-4FF3-A3ED-213902F7EFCA}"/>
              </a:ext>
            </a:extLst>
          </p:cNvPr>
          <p:cNvSpPr txBox="1"/>
          <p:nvPr/>
        </p:nvSpPr>
        <p:spPr>
          <a:xfrm>
            <a:off x="836131" y="9625843"/>
            <a:ext cx="920445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65278674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301157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5 Quick Wins for Fund Marketers in 2023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2065383" y="3296535"/>
            <a:ext cx="1955375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Campaign analytics – what’s working and what’s not?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943532" y="3139843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788040" y="3478396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2065383" y="4888332"/>
            <a:ext cx="2065341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Aggregating – email, website, social, Zoom, investor portals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834527" y="4594896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788040" y="4933449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2065383" y="6480129"/>
            <a:ext cx="18761867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deliver insights that matter to the sales team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889031" y="6045572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861779" y="6384125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4803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Do or Don’t – There Is No Try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2065383" y="7860768"/>
            <a:ext cx="17633353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Integrations – easy actions for maximum impact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842543" y="7574099"/>
            <a:ext cx="894796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844146" y="7912652"/>
            <a:ext cx="89319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6B8A0F-D2B0-4A3B-82D7-32EE980CA89D}"/>
              </a:ext>
            </a:extLst>
          </p:cNvPr>
          <p:cNvSpPr txBox="1"/>
          <p:nvPr/>
        </p:nvSpPr>
        <p:spPr>
          <a:xfrm>
            <a:off x="2065383" y="9496135"/>
            <a:ext cx="22100922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u="sng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Marketing automation techniques to make you more efficient</a:t>
            </a:r>
            <a:endParaRPr lang="en-US" sz="5400" b="1" u="sng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C11A64-D1C9-484A-8080-4671D63372AA}"/>
              </a:ext>
            </a:extLst>
          </p:cNvPr>
          <p:cNvSpPr txBox="1"/>
          <p:nvPr/>
        </p:nvSpPr>
        <p:spPr>
          <a:xfrm>
            <a:off x="837734" y="9287290"/>
            <a:ext cx="918842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1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AFFE84-9392-4FF3-A3ED-213902F7EFCA}"/>
              </a:ext>
            </a:extLst>
          </p:cNvPr>
          <p:cNvSpPr txBox="1"/>
          <p:nvPr/>
        </p:nvSpPr>
        <p:spPr>
          <a:xfrm>
            <a:off x="836131" y="9625843"/>
            <a:ext cx="920445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59038437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22">
            <a:extLst>
              <a:ext uri="{FF2B5EF4-FFF2-40B4-BE49-F238E27FC236}">
                <a16:creationId xmlns:a16="http://schemas.microsoft.com/office/drawing/2014/main" id="{9F68D14D-D865-CBC1-E67D-808E287A6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2347" y="4320291"/>
            <a:ext cx="4338217" cy="927064"/>
          </a:xfrm>
          <a:custGeom>
            <a:avLst/>
            <a:gdLst>
              <a:gd name="connsiteX0" fmla="*/ 0 w 4338217"/>
              <a:gd name="connsiteY0" fmla="*/ 774502 h 927064"/>
              <a:gd name="connsiteX1" fmla="*/ 37167 w 4338217"/>
              <a:gd name="connsiteY1" fmla="*/ 774502 h 927064"/>
              <a:gd name="connsiteX2" fmla="*/ 37167 w 4338217"/>
              <a:gd name="connsiteY2" fmla="*/ 927064 h 927064"/>
              <a:gd name="connsiteX3" fmla="*/ 0 w 4338217"/>
              <a:gd name="connsiteY3" fmla="*/ 927064 h 927064"/>
              <a:gd name="connsiteX4" fmla="*/ 4300967 w 4338217"/>
              <a:gd name="connsiteY4" fmla="*/ 576756 h 927064"/>
              <a:gd name="connsiteX5" fmla="*/ 4338217 w 4338217"/>
              <a:gd name="connsiteY5" fmla="*/ 576756 h 927064"/>
              <a:gd name="connsiteX6" fmla="*/ 4338217 w 4338217"/>
              <a:gd name="connsiteY6" fmla="*/ 729318 h 927064"/>
              <a:gd name="connsiteX7" fmla="*/ 4300967 w 4338217"/>
              <a:gd name="connsiteY7" fmla="*/ 729318 h 927064"/>
              <a:gd name="connsiteX8" fmla="*/ 0 w 4338217"/>
              <a:gd name="connsiteY8" fmla="*/ 472392 h 927064"/>
              <a:gd name="connsiteX9" fmla="*/ 37167 w 4338217"/>
              <a:gd name="connsiteY9" fmla="*/ 472392 h 927064"/>
              <a:gd name="connsiteX10" fmla="*/ 37167 w 4338217"/>
              <a:gd name="connsiteY10" fmla="*/ 624944 h 927064"/>
              <a:gd name="connsiteX11" fmla="*/ 0 w 4338217"/>
              <a:gd name="connsiteY11" fmla="*/ 624944 h 927064"/>
              <a:gd name="connsiteX12" fmla="*/ 4328010 w 4338217"/>
              <a:gd name="connsiteY12" fmla="*/ 269152 h 927064"/>
              <a:gd name="connsiteX13" fmla="*/ 4338151 w 4338217"/>
              <a:gd name="connsiteY13" fmla="*/ 349129 h 927064"/>
              <a:gd name="connsiteX14" fmla="*/ 4338151 w 4338217"/>
              <a:gd name="connsiteY14" fmla="*/ 421724 h 927064"/>
              <a:gd name="connsiteX15" fmla="*/ 4298854 w 4338217"/>
              <a:gd name="connsiteY15" fmla="*/ 421724 h 927064"/>
              <a:gd name="connsiteX16" fmla="*/ 4298854 w 4338217"/>
              <a:gd name="connsiteY16" fmla="*/ 349129 h 927064"/>
              <a:gd name="connsiteX17" fmla="*/ 4289981 w 4338217"/>
              <a:gd name="connsiteY17" fmla="*/ 276535 h 927064"/>
              <a:gd name="connsiteX18" fmla="*/ 49189 w 4338217"/>
              <a:gd name="connsiteY18" fmla="*/ 164788 h 927064"/>
              <a:gd name="connsiteX19" fmla="*/ 81162 w 4338217"/>
              <a:gd name="connsiteY19" fmla="*/ 186280 h 927064"/>
              <a:gd name="connsiteX20" fmla="*/ 35662 w 4338217"/>
              <a:gd name="connsiteY20" fmla="*/ 322817 h 927064"/>
              <a:gd name="connsiteX21" fmla="*/ 0 w 4338217"/>
              <a:gd name="connsiteY21" fmla="*/ 319024 h 927064"/>
              <a:gd name="connsiteX22" fmla="*/ 49189 w 4338217"/>
              <a:gd name="connsiteY22" fmla="*/ 164788 h 927064"/>
              <a:gd name="connsiteX23" fmla="*/ 4128982 w 4338217"/>
              <a:gd name="connsiteY23" fmla="*/ 27463 h 927064"/>
              <a:gd name="connsiteX24" fmla="*/ 4255793 w 4338217"/>
              <a:gd name="connsiteY24" fmla="*/ 122413 h 927064"/>
              <a:gd name="connsiteX25" fmla="*/ 4227476 w 4338217"/>
              <a:gd name="connsiteY25" fmla="*/ 147075 h 927064"/>
              <a:gd name="connsiteX26" fmla="*/ 4114208 w 4338217"/>
              <a:gd name="connsiteY26" fmla="*/ 61990 h 927064"/>
              <a:gd name="connsiteX27" fmla="*/ 3823084 w 4338217"/>
              <a:gd name="connsiteY27" fmla="*/ 0 h 927064"/>
              <a:gd name="connsiteX28" fmla="*/ 3975636 w 4338217"/>
              <a:gd name="connsiteY28" fmla="*/ 0 h 927064"/>
              <a:gd name="connsiteX29" fmla="*/ 3975636 w 4338217"/>
              <a:gd name="connsiteY29" fmla="*/ 37248 h 927064"/>
              <a:gd name="connsiteX30" fmla="*/ 3823084 w 4338217"/>
              <a:gd name="connsiteY30" fmla="*/ 37248 h 927064"/>
              <a:gd name="connsiteX31" fmla="*/ 3515479 w 4338217"/>
              <a:gd name="connsiteY31" fmla="*/ 0 h 927064"/>
              <a:gd name="connsiteX32" fmla="*/ 3668041 w 4338217"/>
              <a:gd name="connsiteY32" fmla="*/ 0 h 927064"/>
              <a:gd name="connsiteX33" fmla="*/ 3668041 w 4338217"/>
              <a:gd name="connsiteY33" fmla="*/ 37248 h 927064"/>
              <a:gd name="connsiteX34" fmla="*/ 3515479 w 4338217"/>
              <a:gd name="connsiteY34" fmla="*/ 37248 h 927064"/>
              <a:gd name="connsiteX35" fmla="*/ 3213366 w 4338217"/>
              <a:gd name="connsiteY35" fmla="*/ 0 h 927064"/>
              <a:gd name="connsiteX36" fmla="*/ 3365918 w 4338217"/>
              <a:gd name="connsiteY36" fmla="*/ 0 h 927064"/>
              <a:gd name="connsiteX37" fmla="*/ 3365918 w 4338217"/>
              <a:gd name="connsiteY37" fmla="*/ 37248 h 927064"/>
              <a:gd name="connsiteX38" fmla="*/ 3213366 w 4338217"/>
              <a:gd name="connsiteY38" fmla="*/ 37248 h 927064"/>
              <a:gd name="connsiteX39" fmla="*/ 2905762 w 4338217"/>
              <a:gd name="connsiteY39" fmla="*/ 0 h 927064"/>
              <a:gd name="connsiteX40" fmla="*/ 3058314 w 4338217"/>
              <a:gd name="connsiteY40" fmla="*/ 0 h 927064"/>
              <a:gd name="connsiteX41" fmla="*/ 3058314 w 4338217"/>
              <a:gd name="connsiteY41" fmla="*/ 37248 h 927064"/>
              <a:gd name="connsiteX42" fmla="*/ 2905762 w 4338217"/>
              <a:gd name="connsiteY42" fmla="*/ 37248 h 927064"/>
              <a:gd name="connsiteX43" fmla="*/ 2603652 w 4338217"/>
              <a:gd name="connsiteY43" fmla="*/ 0 h 927064"/>
              <a:gd name="connsiteX44" fmla="*/ 2756214 w 4338217"/>
              <a:gd name="connsiteY44" fmla="*/ 0 h 927064"/>
              <a:gd name="connsiteX45" fmla="*/ 2756214 w 4338217"/>
              <a:gd name="connsiteY45" fmla="*/ 37248 h 927064"/>
              <a:gd name="connsiteX46" fmla="*/ 2603652 w 4338217"/>
              <a:gd name="connsiteY46" fmla="*/ 37248 h 927064"/>
              <a:gd name="connsiteX47" fmla="*/ 2296047 w 4338217"/>
              <a:gd name="connsiteY47" fmla="*/ 0 h 927064"/>
              <a:gd name="connsiteX48" fmla="*/ 2448599 w 4338217"/>
              <a:gd name="connsiteY48" fmla="*/ 0 h 927064"/>
              <a:gd name="connsiteX49" fmla="*/ 2448599 w 4338217"/>
              <a:gd name="connsiteY49" fmla="*/ 37248 h 927064"/>
              <a:gd name="connsiteX50" fmla="*/ 2296047 w 4338217"/>
              <a:gd name="connsiteY50" fmla="*/ 37248 h 927064"/>
              <a:gd name="connsiteX51" fmla="*/ 1993934 w 4338217"/>
              <a:gd name="connsiteY51" fmla="*/ 0 h 927064"/>
              <a:gd name="connsiteX52" fmla="*/ 2146496 w 4338217"/>
              <a:gd name="connsiteY52" fmla="*/ 0 h 927064"/>
              <a:gd name="connsiteX53" fmla="*/ 2146496 w 4338217"/>
              <a:gd name="connsiteY53" fmla="*/ 37248 h 927064"/>
              <a:gd name="connsiteX54" fmla="*/ 1993934 w 4338217"/>
              <a:gd name="connsiteY54" fmla="*/ 37248 h 927064"/>
              <a:gd name="connsiteX55" fmla="*/ 1686330 w 4338217"/>
              <a:gd name="connsiteY55" fmla="*/ 0 h 927064"/>
              <a:gd name="connsiteX56" fmla="*/ 1838882 w 4338217"/>
              <a:gd name="connsiteY56" fmla="*/ 0 h 927064"/>
              <a:gd name="connsiteX57" fmla="*/ 1838882 w 4338217"/>
              <a:gd name="connsiteY57" fmla="*/ 37248 h 927064"/>
              <a:gd name="connsiteX58" fmla="*/ 1686330 w 4338217"/>
              <a:gd name="connsiteY58" fmla="*/ 37248 h 927064"/>
              <a:gd name="connsiteX59" fmla="*/ 1384220 w 4338217"/>
              <a:gd name="connsiteY59" fmla="*/ 0 h 927064"/>
              <a:gd name="connsiteX60" fmla="*/ 1536772 w 4338217"/>
              <a:gd name="connsiteY60" fmla="*/ 0 h 927064"/>
              <a:gd name="connsiteX61" fmla="*/ 1536772 w 4338217"/>
              <a:gd name="connsiteY61" fmla="*/ 37248 h 927064"/>
              <a:gd name="connsiteX62" fmla="*/ 1384220 w 4338217"/>
              <a:gd name="connsiteY62" fmla="*/ 37248 h 927064"/>
              <a:gd name="connsiteX63" fmla="*/ 1076616 w 4338217"/>
              <a:gd name="connsiteY63" fmla="*/ 0 h 927064"/>
              <a:gd name="connsiteX64" fmla="*/ 1229178 w 4338217"/>
              <a:gd name="connsiteY64" fmla="*/ 0 h 927064"/>
              <a:gd name="connsiteX65" fmla="*/ 1229178 w 4338217"/>
              <a:gd name="connsiteY65" fmla="*/ 37248 h 927064"/>
              <a:gd name="connsiteX66" fmla="*/ 1076616 w 4338217"/>
              <a:gd name="connsiteY66" fmla="*/ 37248 h 927064"/>
              <a:gd name="connsiteX67" fmla="*/ 774502 w 4338217"/>
              <a:gd name="connsiteY67" fmla="*/ 0 h 927064"/>
              <a:gd name="connsiteX68" fmla="*/ 927054 w 4338217"/>
              <a:gd name="connsiteY68" fmla="*/ 0 h 927064"/>
              <a:gd name="connsiteX69" fmla="*/ 927054 w 4338217"/>
              <a:gd name="connsiteY69" fmla="*/ 37248 h 927064"/>
              <a:gd name="connsiteX70" fmla="*/ 774502 w 4338217"/>
              <a:gd name="connsiteY70" fmla="*/ 37248 h 927064"/>
              <a:gd name="connsiteX71" fmla="*/ 466898 w 4338217"/>
              <a:gd name="connsiteY71" fmla="*/ 0 h 927064"/>
              <a:gd name="connsiteX72" fmla="*/ 619450 w 4338217"/>
              <a:gd name="connsiteY72" fmla="*/ 0 h 927064"/>
              <a:gd name="connsiteX73" fmla="*/ 619450 w 4338217"/>
              <a:gd name="connsiteY73" fmla="*/ 37248 h 927064"/>
              <a:gd name="connsiteX74" fmla="*/ 466898 w 4338217"/>
              <a:gd name="connsiteY74" fmla="*/ 37248 h 927064"/>
              <a:gd name="connsiteX75" fmla="*/ 314899 w 4338217"/>
              <a:gd name="connsiteY75" fmla="*/ 0 h 927064"/>
              <a:gd name="connsiteX76" fmla="*/ 317360 w 4338217"/>
              <a:gd name="connsiteY76" fmla="*/ 38122 h 927064"/>
              <a:gd name="connsiteX77" fmla="*/ 184475 w 4338217"/>
              <a:gd name="connsiteY77" fmla="*/ 81163 h 927064"/>
              <a:gd name="connsiteX78" fmla="*/ 164788 w 4338217"/>
              <a:gd name="connsiteY78" fmla="*/ 50419 h 927064"/>
              <a:gd name="connsiteX79" fmla="*/ 314899 w 4338217"/>
              <a:gd name="connsiteY79" fmla="*/ 0 h 92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338217" h="927064">
                <a:moveTo>
                  <a:pt x="0" y="774502"/>
                </a:moveTo>
                <a:lnTo>
                  <a:pt x="37167" y="774502"/>
                </a:lnTo>
                <a:lnTo>
                  <a:pt x="37167" y="927064"/>
                </a:lnTo>
                <a:lnTo>
                  <a:pt x="0" y="927064"/>
                </a:lnTo>
                <a:close/>
                <a:moveTo>
                  <a:pt x="4300967" y="576756"/>
                </a:moveTo>
                <a:lnTo>
                  <a:pt x="4338217" y="576756"/>
                </a:lnTo>
                <a:lnTo>
                  <a:pt x="4338217" y="729318"/>
                </a:lnTo>
                <a:lnTo>
                  <a:pt x="4300967" y="729318"/>
                </a:lnTo>
                <a:close/>
                <a:moveTo>
                  <a:pt x="0" y="472392"/>
                </a:moveTo>
                <a:lnTo>
                  <a:pt x="37167" y="472392"/>
                </a:lnTo>
                <a:lnTo>
                  <a:pt x="37167" y="624944"/>
                </a:lnTo>
                <a:lnTo>
                  <a:pt x="0" y="624944"/>
                </a:lnTo>
                <a:close/>
                <a:moveTo>
                  <a:pt x="4328010" y="269152"/>
                </a:moveTo>
                <a:cubicBezTo>
                  <a:pt x="4334348" y="294991"/>
                  <a:pt x="4338151" y="322060"/>
                  <a:pt x="4338151" y="349129"/>
                </a:cubicBezTo>
                <a:lnTo>
                  <a:pt x="4338151" y="421724"/>
                </a:lnTo>
                <a:lnTo>
                  <a:pt x="4298854" y="421724"/>
                </a:lnTo>
                <a:lnTo>
                  <a:pt x="4298854" y="349129"/>
                </a:lnTo>
                <a:cubicBezTo>
                  <a:pt x="4298854" y="325751"/>
                  <a:pt x="4296319" y="301143"/>
                  <a:pt x="4289981" y="276535"/>
                </a:cubicBezTo>
                <a:close/>
                <a:moveTo>
                  <a:pt x="49189" y="164788"/>
                </a:moveTo>
                <a:lnTo>
                  <a:pt x="81162" y="186280"/>
                </a:lnTo>
                <a:cubicBezTo>
                  <a:pt x="55338" y="228000"/>
                  <a:pt x="39351" y="273512"/>
                  <a:pt x="35662" y="322817"/>
                </a:cubicBezTo>
                <a:lnTo>
                  <a:pt x="0" y="319024"/>
                </a:lnTo>
                <a:cubicBezTo>
                  <a:pt x="3689" y="264662"/>
                  <a:pt x="22135" y="211565"/>
                  <a:pt x="49189" y="164788"/>
                </a:cubicBezTo>
                <a:close/>
                <a:moveTo>
                  <a:pt x="4128982" y="27463"/>
                </a:moveTo>
                <a:cubicBezTo>
                  <a:pt x="4178229" y="48426"/>
                  <a:pt x="4222551" y="81720"/>
                  <a:pt x="4255793" y="122413"/>
                </a:cubicBezTo>
                <a:lnTo>
                  <a:pt x="4227476" y="147075"/>
                </a:lnTo>
                <a:cubicBezTo>
                  <a:pt x="4196697" y="110082"/>
                  <a:pt x="4158530" y="81720"/>
                  <a:pt x="4114208" y="61990"/>
                </a:cubicBezTo>
                <a:close/>
                <a:moveTo>
                  <a:pt x="3823084" y="0"/>
                </a:moveTo>
                <a:lnTo>
                  <a:pt x="3975636" y="0"/>
                </a:lnTo>
                <a:lnTo>
                  <a:pt x="3975636" y="37248"/>
                </a:lnTo>
                <a:lnTo>
                  <a:pt x="3823084" y="37248"/>
                </a:lnTo>
                <a:close/>
                <a:moveTo>
                  <a:pt x="3515479" y="0"/>
                </a:moveTo>
                <a:lnTo>
                  <a:pt x="3668041" y="0"/>
                </a:lnTo>
                <a:lnTo>
                  <a:pt x="3668041" y="37248"/>
                </a:lnTo>
                <a:lnTo>
                  <a:pt x="3515479" y="37248"/>
                </a:lnTo>
                <a:close/>
                <a:moveTo>
                  <a:pt x="3213366" y="0"/>
                </a:moveTo>
                <a:lnTo>
                  <a:pt x="3365918" y="0"/>
                </a:lnTo>
                <a:lnTo>
                  <a:pt x="3365918" y="37248"/>
                </a:lnTo>
                <a:lnTo>
                  <a:pt x="3213366" y="37248"/>
                </a:lnTo>
                <a:close/>
                <a:moveTo>
                  <a:pt x="2905762" y="0"/>
                </a:moveTo>
                <a:lnTo>
                  <a:pt x="3058314" y="0"/>
                </a:lnTo>
                <a:lnTo>
                  <a:pt x="3058314" y="37248"/>
                </a:lnTo>
                <a:lnTo>
                  <a:pt x="2905762" y="37248"/>
                </a:lnTo>
                <a:close/>
                <a:moveTo>
                  <a:pt x="2603652" y="0"/>
                </a:moveTo>
                <a:lnTo>
                  <a:pt x="2756214" y="0"/>
                </a:lnTo>
                <a:lnTo>
                  <a:pt x="2756214" y="37248"/>
                </a:lnTo>
                <a:lnTo>
                  <a:pt x="2603652" y="37248"/>
                </a:lnTo>
                <a:close/>
                <a:moveTo>
                  <a:pt x="2296047" y="0"/>
                </a:moveTo>
                <a:lnTo>
                  <a:pt x="2448599" y="0"/>
                </a:lnTo>
                <a:lnTo>
                  <a:pt x="2448599" y="37248"/>
                </a:lnTo>
                <a:lnTo>
                  <a:pt x="2296047" y="37248"/>
                </a:lnTo>
                <a:close/>
                <a:moveTo>
                  <a:pt x="1993934" y="0"/>
                </a:moveTo>
                <a:lnTo>
                  <a:pt x="2146496" y="0"/>
                </a:lnTo>
                <a:lnTo>
                  <a:pt x="2146496" y="37248"/>
                </a:lnTo>
                <a:lnTo>
                  <a:pt x="1993934" y="37248"/>
                </a:lnTo>
                <a:close/>
                <a:moveTo>
                  <a:pt x="1686330" y="0"/>
                </a:moveTo>
                <a:lnTo>
                  <a:pt x="1838882" y="0"/>
                </a:lnTo>
                <a:lnTo>
                  <a:pt x="1838882" y="37248"/>
                </a:lnTo>
                <a:lnTo>
                  <a:pt x="1686330" y="37248"/>
                </a:lnTo>
                <a:close/>
                <a:moveTo>
                  <a:pt x="1384220" y="0"/>
                </a:moveTo>
                <a:lnTo>
                  <a:pt x="1536772" y="0"/>
                </a:lnTo>
                <a:lnTo>
                  <a:pt x="1536772" y="37248"/>
                </a:lnTo>
                <a:lnTo>
                  <a:pt x="1384220" y="37248"/>
                </a:lnTo>
                <a:close/>
                <a:moveTo>
                  <a:pt x="1076616" y="0"/>
                </a:moveTo>
                <a:lnTo>
                  <a:pt x="1229178" y="0"/>
                </a:lnTo>
                <a:lnTo>
                  <a:pt x="1229178" y="37248"/>
                </a:lnTo>
                <a:lnTo>
                  <a:pt x="1076616" y="37248"/>
                </a:lnTo>
                <a:close/>
                <a:moveTo>
                  <a:pt x="774502" y="0"/>
                </a:moveTo>
                <a:lnTo>
                  <a:pt x="927054" y="0"/>
                </a:lnTo>
                <a:lnTo>
                  <a:pt x="927054" y="37248"/>
                </a:lnTo>
                <a:lnTo>
                  <a:pt x="774502" y="37248"/>
                </a:lnTo>
                <a:close/>
                <a:moveTo>
                  <a:pt x="466898" y="0"/>
                </a:moveTo>
                <a:lnTo>
                  <a:pt x="619450" y="0"/>
                </a:lnTo>
                <a:lnTo>
                  <a:pt x="619450" y="37248"/>
                </a:lnTo>
                <a:lnTo>
                  <a:pt x="466898" y="37248"/>
                </a:lnTo>
                <a:close/>
                <a:moveTo>
                  <a:pt x="314899" y="0"/>
                </a:moveTo>
                <a:lnTo>
                  <a:pt x="317360" y="38122"/>
                </a:lnTo>
                <a:cubicBezTo>
                  <a:pt x="270604" y="41811"/>
                  <a:pt x="225078" y="56568"/>
                  <a:pt x="184475" y="81163"/>
                </a:cubicBezTo>
                <a:lnTo>
                  <a:pt x="164788" y="50419"/>
                </a:lnTo>
                <a:cubicBezTo>
                  <a:pt x="209083" y="22135"/>
                  <a:pt x="261991" y="4919"/>
                  <a:pt x="3148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3" name="Freeform: Shape 121">
            <a:extLst>
              <a:ext uri="{FF2B5EF4-FFF2-40B4-BE49-F238E27FC236}">
                <a16:creationId xmlns:a16="http://schemas.microsoft.com/office/drawing/2014/main" id="{EADD181D-FD1A-036E-E148-F1B11A3C6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424" y="4320291"/>
            <a:ext cx="4343709" cy="927064"/>
          </a:xfrm>
          <a:custGeom>
            <a:avLst/>
            <a:gdLst>
              <a:gd name="connsiteX0" fmla="*/ 0 w 4343709"/>
              <a:gd name="connsiteY0" fmla="*/ 774502 h 927064"/>
              <a:gd name="connsiteX1" fmla="*/ 37247 w 4343709"/>
              <a:gd name="connsiteY1" fmla="*/ 774502 h 927064"/>
              <a:gd name="connsiteX2" fmla="*/ 37247 w 4343709"/>
              <a:gd name="connsiteY2" fmla="*/ 927064 h 927064"/>
              <a:gd name="connsiteX3" fmla="*/ 0 w 4343709"/>
              <a:gd name="connsiteY3" fmla="*/ 927064 h 927064"/>
              <a:gd name="connsiteX4" fmla="*/ 4306461 w 4343709"/>
              <a:gd name="connsiteY4" fmla="*/ 576756 h 927064"/>
              <a:gd name="connsiteX5" fmla="*/ 4343709 w 4343709"/>
              <a:gd name="connsiteY5" fmla="*/ 576756 h 927064"/>
              <a:gd name="connsiteX6" fmla="*/ 4343709 w 4343709"/>
              <a:gd name="connsiteY6" fmla="*/ 729318 h 927064"/>
              <a:gd name="connsiteX7" fmla="*/ 4306461 w 4343709"/>
              <a:gd name="connsiteY7" fmla="*/ 729318 h 927064"/>
              <a:gd name="connsiteX8" fmla="*/ 0 w 4343709"/>
              <a:gd name="connsiteY8" fmla="*/ 472392 h 927064"/>
              <a:gd name="connsiteX9" fmla="*/ 37247 w 4343709"/>
              <a:gd name="connsiteY9" fmla="*/ 472392 h 927064"/>
              <a:gd name="connsiteX10" fmla="*/ 37247 w 4343709"/>
              <a:gd name="connsiteY10" fmla="*/ 624944 h 927064"/>
              <a:gd name="connsiteX11" fmla="*/ 0 w 4343709"/>
              <a:gd name="connsiteY11" fmla="*/ 624944 h 927064"/>
              <a:gd name="connsiteX12" fmla="*/ 4334503 w 4343709"/>
              <a:gd name="connsiteY12" fmla="*/ 269152 h 927064"/>
              <a:gd name="connsiteX13" fmla="*/ 4343609 w 4343709"/>
              <a:gd name="connsiteY13" fmla="*/ 349129 h 927064"/>
              <a:gd name="connsiteX14" fmla="*/ 4343609 w 4343709"/>
              <a:gd name="connsiteY14" fmla="*/ 421724 h 927064"/>
              <a:gd name="connsiteX15" fmla="*/ 4303281 w 4343709"/>
              <a:gd name="connsiteY15" fmla="*/ 421724 h 927064"/>
              <a:gd name="connsiteX16" fmla="*/ 4303281 w 4343709"/>
              <a:gd name="connsiteY16" fmla="*/ 349129 h 927064"/>
              <a:gd name="connsiteX17" fmla="*/ 4295475 w 4343709"/>
              <a:gd name="connsiteY17" fmla="*/ 276535 h 927064"/>
              <a:gd name="connsiteX18" fmla="*/ 55171 w 4343709"/>
              <a:gd name="connsiteY18" fmla="*/ 164788 h 927064"/>
              <a:gd name="connsiteX19" fmla="*/ 86675 w 4343709"/>
              <a:gd name="connsiteY19" fmla="*/ 186280 h 927064"/>
              <a:gd name="connsiteX20" fmla="*/ 41842 w 4343709"/>
              <a:gd name="connsiteY20" fmla="*/ 322817 h 927064"/>
              <a:gd name="connsiteX21" fmla="*/ 5491 w 4343709"/>
              <a:gd name="connsiteY21" fmla="*/ 319024 h 927064"/>
              <a:gd name="connsiteX22" fmla="*/ 55171 w 4343709"/>
              <a:gd name="connsiteY22" fmla="*/ 164788 h 927064"/>
              <a:gd name="connsiteX23" fmla="*/ 4135707 w 4343709"/>
              <a:gd name="connsiteY23" fmla="*/ 27463 h 927064"/>
              <a:gd name="connsiteX24" fmla="*/ 4261287 w 4343709"/>
              <a:gd name="connsiteY24" fmla="*/ 122413 h 927064"/>
              <a:gd name="connsiteX25" fmla="*/ 4232970 w 4343709"/>
              <a:gd name="connsiteY25" fmla="*/ 147075 h 927064"/>
              <a:gd name="connsiteX26" fmla="*/ 4119702 w 4343709"/>
              <a:gd name="connsiteY26" fmla="*/ 61990 h 927064"/>
              <a:gd name="connsiteX27" fmla="*/ 3828574 w 4343709"/>
              <a:gd name="connsiteY27" fmla="*/ 0 h 927064"/>
              <a:gd name="connsiteX28" fmla="*/ 3981136 w 4343709"/>
              <a:gd name="connsiteY28" fmla="*/ 0 h 927064"/>
              <a:gd name="connsiteX29" fmla="*/ 3981136 w 4343709"/>
              <a:gd name="connsiteY29" fmla="*/ 37248 h 927064"/>
              <a:gd name="connsiteX30" fmla="*/ 3828574 w 4343709"/>
              <a:gd name="connsiteY30" fmla="*/ 37248 h 927064"/>
              <a:gd name="connsiteX31" fmla="*/ 3520970 w 4343709"/>
              <a:gd name="connsiteY31" fmla="*/ 0 h 927064"/>
              <a:gd name="connsiteX32" fmla="*/ 3673522 w 4343709"/>
              <a:gd name="connsiteY32" fmla="*/ 0 h 927064"/>
              <a:gd name="connsiteX33" fmla="*/ 3673522 w 4343709"/>
              <a:gd name="connsiteY33" fmla="*/ 37248 h 927064"/>
              <a:gd name="connsiteX34" fmla="*/ 3520970 w 4343709"/>
              <a:gd name="connsiteY34" fmla="*/ 37248 h 927064"/>
              <a:gd name="connsiteX35" fmla="*/ 3218860 w 4343709"/>
              <a:gd name="connsiteY35" fmla="*/ 0 h 927064"/>
              <a:gd name="connsiteX36" fmla="*/ 3371412 w 4343709"/>
              <a:gd name="connsiteY36" fmla="*/ 0 h 927064"/>
              <a:gd name="connsiteX37" fmla="*/ 3371412 w 4343709"/>
              <a:gd name="connsiteY37" fmla="*/ 37248 h 927064"/>
              <a:gd name="connsiteX38" fmla="*/ 3218860 w 4343709"/>
              <a:gd name="connsiteY38" fmla="*/ 37248 h 927064"/>
              <a:gd name="connsiteX39" fmla="*/ 2911256 w 4343709"/>
              <a:gd name="connsiteY39" fmla="*/ 0 h 927064"/>
              <a:gd name="connsiteX40" fmla="*/ 3063818 w 4343709"/>
              <a:gd name="connsiteY40" fmla="*/ 0 h 927064"/>
              <a:gd name="connsiteX41" fmla="*/ 3063818 w 4343709"/>
              <a:gd name="connsiteY41" fmla="*/ 37248 h 927064"/>
              <a:gd name="connsiteX42" fmla="*/ 2911256 w 4343709"/>
              <a:gd name="connsiteY42" fmla="*/ 37248 h 927064"/>
              <a:gd name="connsiteX43" fmla="*/ 2609142 w 4343709"/>
              <a:gd name="connsiteY43" fmla="*/ 0 h 927064"/>
              <a:gd name="connsiteX44" fmla="*/ 2761694 w 4343709"/>
              <a:gd name="connsiteY44" fmla="*/ 0 h 927064"/>
              <a:gd name="connsiteX45" fmla="*/ 2761694 w 4343709"/>
              <a:gd name="connsiteY45" fmla="*/ 37248 h 927064"/>
              <a:gd name="connsiteX46" fmla="*/ 2609142 w 4343709"/>
              <a:gd name="connsiteY46" fmla="*/ 37248 h 927064"/>
              <a:gd name="connsiteX47" fmla="*/ 2301538 w 4343709"/>
              <a:gd name="connsiteY47" fmla="*/ 0 h 927064"/>
              <a:gd name="connsiteX48" fmla="*/ 2454090 w 4343709"/>
              <a:gd name="connsiteY48" fmla="*/ 0 h 927064"/>
              <a:gd name="connsiteX49" fmla="*/ 2454090 w 4343709"/>
              <a:gd name="connsiteY49" fmla="*/ 37248 h 927064"/>
              <a:gd name="connsiteX50" fmla="*/ 2301538 w 4343709"/>
              <a:gd name="connsiteY50" fmla="*/ 37248 h 927064"/>
              <a:gd name="connsiteX51" fmla="*/ 1999428 w 4343709"/>
              <a:gd name="connsiteY51" fmla="*/ 0 h 927064"/>
              <a:gd name="connsiteX52" fmla="*/ 2151990 w 4343709"/>
              <a:gd name="connsiteY52" fmla="*/ 0 h 927064"/>
              <a:gd name="connsiteX53" fmla="*/ 2151990 w 4343709"/>
              <a:gd name="connsiteY53" fmla="*/ 37248 h 927064"/>
              <a:gd name="connsiteX54" fmla="*/ 1999428 w 4343709"/>
              <a:gd name="connsiteY54" fmla="*/ 37248 h 927064"/>
              <a:gd name="connsiteX55" fmla="*/ 1691824 w 4343709"/>
              <a:gd name="connsiteY55" fmla="*/ 0 h 927064"/>
              <a:gd name="connsiteX56" fmla="*/ 1844376 w 4343709"/>
              <a:gd name="connsiteY56" fmla="*/ 0 h 927064"/>
              <a:gd name="connsiteX57" fmla="*/ 1844376 w 4343709"/>
              <a:gd name="connsiteY57" fmla="*/ 37248 h 927064"/>
              <a:gd name="connsiteX58" fmla="*/ 1691824 w 4343709"/>
              <a:gd name="connsiteY58" fmla="*/ 37248 h 927064"/>
              <a:gd name="connsiteX59" fmla="*/ 1389711 w 4343709"/>
              <a:gd name="connsiteY59" fmla="*/ 0 h 927064"/>
              <a:gd name="connsiteX60" fmla="*/ 1542273 w 4343709"/>
              <a:gd name="connsiteY60" fmla="*/ 0 h 927064"/>
              <a:gd name="connsiteX61" fmla="*/ 1542273 w 4343709"/>
              <a:gd name="connsiteY61" fmla="*/ 37248 h 927064"/>
              <a:gd name="connsiteX62" fmla="*/ 1389711 w 4343709"/>
              <a:gd name="connsiteY62" fmla="*/ 37248 h 927064"/>
              <a:gd name="connsiteX63" fmla="*/ 1082106 w 4343709"/>
              <a:gd name="connsiteY63" fmla="*/ 0 h 927064"/>
              <a:gd name="connsiteX64" fmla="*/ 1234658 w 4343709"/>
              <a:gd name="connsiteY64" fmla="*/ 0 h 927064"/>
              <a:gd name="connsiteX65" fmla="*/ 1234658 w 4343709"/>
              <a:gd name="connsiteY65" fmla="*/ 37248 h 927064"/>
              <a:gd name="connsiteX66" fmla="*/ 1082106 w 4343709"/>
              <a:gd name="connsiteY66" fmla="*/ 37248 h 927064"/>
              <a:gd name="connsiteX67" fmla="*/ 779996 w 4343709"/>
              <a:gd name="connsiteY67" fmla="*/ 0 h 927064"/>
              <a:gd name="connsiteX68" fmla="*/ 932548 w 4343709"/>
              <a:gd name="connsiteY68" fmla="*/ 0 h 927064"/>
              <a:gd name="connsiteX69" fmla="*/ 932548 w 4343709"/>
              <a:gd name="connsiteY69" fmla="*/ 37248 h 927064"/>
              <a:gd name="connsiteX70" fmla="*/ 779996 w 4343709"/>
              <a:gd name="connsiteY70" fmla="*/ 37248 h 927064"/>
              <a:gd name="connsiteX71" fmla="*/ 472392 w 4343709"/>
              <a:gd name="connsiteY71" fmla="*/ 0 h 927064"/>
              <a:gd name="connsiteX72" fmla="*/ 624954 w 4343709"/>
              <a:gd name="connsiteY72" fmla="*/ 0 h 927064"/>
              <a:gd name="connsiteX73" fmla="*/ 624954 w 4343709"/>
              <a:gd name="connsiteY73" fmla="*/ 37248 h 927064"/>
              <a:gd name="connsiteX74" fmla="*/ 472392 w 4343709"/>
              <a:gd name="connsiteY74" fmla="*/ 37248 h 927064"/>
              <a:gd name="connsiteX75" fmla="*/ 320390 w 4343709"/>
              <a:gd name="connsiteY75" fmla="*/ 0 h 927064"/>
              <a:gd name="connsiteX76" fmla="*/ 322850 w 4343709"/>
              <a:gd name="connsiteY76" fmla="*/ 38122 h 927064"/>
              <a:gd name="connsiteX77" fmla="*/ 189966 w 4343709"/>
              <a:gd name="connsiteY77" fmla="*/ 81163 h 927064"/>
              <a:gd name="connsiteX78" fmla="*/ 170279 w 4343709"/>
              <a:gd name="connsiteY78" fmla="*/ 50419 h 927064"/>
              <a:gd name="connsiteX79" fmla="*/ 320390 w 4343709"/>
              <a:gd name="connsiteY79" fmla="*/ 0 h 92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343709" h="927064">
                <a:moveTo>
                  <a:pt x="0" y="774502"/>
                </a:moveTo>
                <a:lnTo>
                  <a:pt x="37247" y="774502"/>
                </a:lnTo>
                <a:lnTo>
                  <a:pt x="37247" y="927064"/>
                </a:lnTo>
                <a:lnTo>
                  <a:pt x="0" y="927064"/>
                </a:lnTo>
                <a:close/>
                <a:moveTo>
                  <a:pt x="4306461" y="576756"/>
                </a:moveTo>
                <a:lnTo>
                  <a:pt x="4343709" y="576756"/>
                </a:lnTo>
                <a:lnTo>
                  <a:pt x="4343709" y="729318"/>
                </a:lnTo>
                <a:lnTo>
                  <a:pt x="4306461" y="729318"/>
                </a:lnTo>
                <a:close/>
                <a:moveTo>
                  <a:pt x="0" y="472392"/>
                </a:moveTo>
                <a:lnTo>
                  <a:pt x="37247" y="472392"/>
                </a:lnTo>
                <a:lnTo>
                  <a:pt x="37247" y="624944"/>
                </a:lnTo>
                <a:lnTo>
                  <a:pt x="0" y="624944"/>
                </a:lnTo>
                <a:close/>
                <a:moveTo>
                  <a:pt x="4334503" y="269152"/>
                </a:moveTo>
                <a:cubicBezTo>
                  <a:pt x="4339707" y="294991"/>
                  <a:pt x="4343609" y="322060"/>
                  <a:pt x="4343609" y="349129"/>
                </a:cubicBezTo>
                <a:lnTo>
                  <a:pt x="4343609" y="421724"/>
                </a:lnTo>
                <a:lnTo>
                  <a:pt x="4303281" y="421724"/>
                </a:lnTo>
                <a:lnTo>
                  <a:pt x="4303281" y="349129"/>
                </a:lnTo>
                <a:cubicBezTo>
                  <a:pt x="4303281" y="325751"/>
                  <a:pt x="4301980" y="301143"/>
                  <a:pt x="4295475" y="276535"/>
                </a:cubicBezTo>
                <a:close/>
                <a:moveTo>
                  <a:pt x="55171" y="164788"/>
                </a:moveTo>
                <a:lnTo>
                  <a:pt x="86675" y="186280"/>
                </a:lnTo>
                <a:cubicBezTo>
                  <a:pt x="61229" y="228000"/>
                  <a:pt x="46689" y="273512"/>
                  <a:pt x="41842" y="322817"/>
                </a:cubicBezTo>
                <a:lnTo>
                  <a:pt x="5491" y="319024"/>
                </a:lnTo>
                <a:cubicBezTo>
                  <a:pt x="10338" y="264662"/>
                  <a:pt x="27302" y="211565"/>
                  <a:pt x="55171" y="164788"/>
                </a:cubicBezTo>
                <a:close/>
                <a:moveTo>
                  <a:pt x="4135707" y="27463"/>
                </a:moveTo>
                <a:cubicBezTo>
                  <a:pt x="4184954" y="48426"/>
                  <a:pt x="4228045" y="81720"/>
                  <a:pt x="4261287" y="122413"/>
                </a:cubicBezTo>
                <a:lnTo>
                  <a:pt x="4232970" y="147075"/>
                </a:lnTo>
                <a:cubicBezTo>
                  <a:pt x="4202191" y="110082"/>
                  <a:pt x="4164024" y="81720"/>
                  <a:pt x="4119702" y="61990"/>
                </a:cubicBezTo>
                <a:close/>
                <a:moveTo>
                  <a:pt x="3828574" y="0"/>
                </a:moveTo>
                <a:lnTo>
                  <a:pt x="3981136" y="0"/>
                </a:lnTo>
                <a:lnTo>
                  <a:pt x="3981136" y="37248"/>
                </a:lnTo>
                <a:lnTo>
                  <a:pt x="3828574" y="37248"/>
                </a:lnTo>
                <a:close/>
                <a:moveTo>
                  <a:pt x="3520970" y="0"/>
                </a:moveTo>
                <a:lnTo>
                  <a:pt x="3673522" y="0"/>
                </a:lnTo>
                <a:lnTo>
                  <a:pt x="3673522" y="37248"/>
                </a:lnTo>
                <a:lnTo>
                  <a:pt x="3520970" y="37248"/>
                </a:lnTo>
                <a:close/>
                <a:moveTo>
                  <a:pt x="3218860" y="0"/>
                </a:moveTo>
                <a:lnTo>
                  <a:pt x="3371412" y="0"/>
                </a:lnTo>
                <a:lnTo>
                  <a:pt x="3371412" y="37248"/>
                </a:lnTo>
                <a:lnTo>
                  <a:pt x="3218860" y="37248"/>
                </a:lnTo>
                <a:close/>
                <a:moveTo>
                  <a:pt x="2911256" y="0"/>
                </a:moveTo>
                <a:lnTo>
                  <a:pt x="3063818" y="0"/>
                </a:lnTo>
                <a:lnTo>
                  <a:pt x="3063818" y="37248"/>
                </a:lnTo>
                <a:lnTo>
                  <a:pt x="2911256" y="37248"/>
                </a:lnTo>
                <a:close/>
                <a:moveTo>
                  <a:pt x="2609142" y="0"/>
                </a:moveTo>
                <a:lnTo>
                  <a:pt x="2761694" y="0"/>
                </a:lnTo>
                <a:lnTo>
                  <a:pt x="2761694" y="37248"/>
                </a:lnTo>
                <a:lnTo>
                  <a:pt x="2609142" y="37248"/>
                </a:lnTo>
                <a:close/>
                <a:moveTo>
                  <a:pt x="2301538" y="0"/>
                </a:moveTo>
                <a:lnTo>
                  <a:pt x="2454090" y="0"/>
                </a:lnTo>
                <a:lnTo>
                  <a:pt x="2454090" y="37248"/>
                </a:lnTo>
                <a:lnTo>
                  <a:pt x="2301538" y="37248"/>
                </a:lnTo>
                <a:close/>
                <a:moveTo>
                  <a:pt x="1999428" y="0"/>
                </a:moveTo>
                <a:lnTo>
                  <a:pt x="2151990" y="0"/>
                </a:lnTo>
                <a:lnTo>
                  <a:pt x="2151990" y="37248"/>
                </a:lnTo>
                <a:lnTo>
                  <a:pt x="1999428" y="37248"/>
                </a:lnTo>
                <a:close/>
                <a:moveTo>
                  <a:pt x="1691824" y="0"/>
                </a:moveTo>
                <a:lnTo>
                  <a:pt x="1844376" y="0"/>
                </a:lnTo>
                <a:lnTo>
                  <a:pt x="1844376" y="37248"/>
                </a:lnTo>
                <a:lnTo>
                  <a:pt x="1691824" y="37248"/>
                </a:lnTo>
                <a:close/>
                <a:moveTo>
                  <a:pt x="1389711" y="0"/>
                </a:moveTo>
                <a:lnTo>
                  <a:pt x="1542273" y="0"/>
                </a:lnTo>
                <a:lnTo>
                  <a:pt x="1542273" y="37248"/>
                </a:lnTo>
                <a:lnTo>
                  <a:pt x="1389711" y="37248"/>
                </a:lnTo>
                <a:close/>
                <a:moveTo>
                  <a:pt x="1082106" y="0"/>
                </a:moveTo>
                <a:lnTo>
                  <a:pt x="1234658" y="0"/>
                </a:lnTo>
                <a:lnTo>
                  <a:pt x="1234658" y="37248"/>
                </a:lnTo>
                <a:lnTo>
                  <a:pt x="1082106" y="37248"/>
                </a:lnTo>
                <a:close/>
                <a:moveTo>
                  <a:pt x="779996" y="0"/>
                </a:moveTo>
                <a:lnTo>
                  <a:pt x="932548" y="0"/>
                </a:lnTo>
                <a:lnTo>
                  <a:pt x="932548" y="37248"/>
                </a:lnTo>
                <a:lnTo>
                  <a:pt x="779996" y="37248"/>
                </a:lnTo>
                <a:close/>
                <a:moveTo>
                  <a:pt x="472392" y="0"/>
                </a:moveTo>
                <a:lnTo>
                  <a:pt x="624954" y="0"/>
                </a:lnTo>
                <a:lnTo>
                  <a:pt x="624954" y="37248"/>
                </a:lnTo>
                <a:lnTo>
                  <a:pt x="472392" y="37248"/>
                </a:lnTo>
                <a:close/>
                <a:moveTo>
                  <a:pt x="320390" y="0"/>
                </a:moveTo>
                <a:lnTo>
                  <a:pt x="322850" y="38122"/>
                </a:lnTo>
                <a:cubicBezTo>
                  <a:pt x="276095" y="41811"/>
                  <a:pt x="230569" y="56568"/>
                  <a:pt x="189966" y="81163"/>
                </a:cubicBezTo>
                <a:lnTo>
                  <a:pt x="170279" y="50419"/>
                </a:lnTo>
                <a:cubicBezTo>
                  <a:pt x="215804" y="22135"/>
                  <a:pt x="267482" y="4919"/>
                  <a:pt x="3203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4" name="Freeform: Shape 120">
            <a:extLst>
              <a:ext uri="{FF2B5EF4-FFF2-40B4-BE49-F238E27FC236}">
                <a16:creationId xmlns:a16="http://schemas.microsoft.com/office/drawing/2014/main" id="{BFBF636B-15A1-D2DC-0847-139AA9619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5885" y="9796747"/>
            <a:ext cx="4343629" cy="1234709"/>
          </a:xfrm>
          <a:custGeom>
            <a:avLst/>
            <a:gdLst>
              <a:gd name="connsiteX0" fmla="*/ 3718716 w 4343629"/>
              <a:gd name="connsiteY0" fmla="*/ 1197459 h 1234709"/>
              <a:gd name="connsiteX1" fmla="*/ 3871278 w 4343629"/>
              <a:gd name="connsiteY1" fmla="*/ 1197459 h 1234709"/>
              <a:gd name="connsiteX2" fmla="*/ 3871278 w 4343629"/>
              <a:gd name="connsiteY2" fmla="*/ 1234709 h 1234709"/>
              <a:gd name="connsiteX3" fmla="*/ 3718716 w 4343629"/>
              <a:gd name="connsiteY3" fmla="*/ 1234709 h 1234709"/>
              <a:gd name="connsiteX4" fmla="*/ 3411112 w 4343629"/>
              <a:gd name="connsiteY4" fmla="*/ 1197459 h 1234709"/>
              <a:gd name="connsiteX5" fmla="*/ 3563664 w 4343629"/>
              <a:gd name="connsiteY5" fmla="*/ 1197459 h 1234709"/>
              <a:gd name="connsiteX6" fmla="*/ 3563664 w 4343629"/>
              <a:gd name="connsiteY6" fmla="*/ 1234709 h 1234709"/>
              <a:gd name="connsiteX7" fmla="*/ 3411112 w 4343629"/>
              <a:gd name="connsiteY7" fmla="*/ 1234709 h 1234709"/>
              <a:gd name="connsiteX8" fmla="*/ 3109002 w 4343629"/>
              <a:gd name="connsiteY8" fmla="*/ 1197459 h 1234709"/>
              <a:gd name="connsiteX9" fmla="*/ 3261564 w 4343629"/>
              <a:gd name="connsiteY9" fmla="*/ 1197459 h 1234709"/>
              <a:gd name="connsiteX10" fmla="*/ 3261564 w 4343629"/>
              <a:gd name="connsiteY10" fmla="*/ 1234709 h 1234709"/>
              <a:gd name="connsiteX11" fmla="*/ 3109002 w 4343629"/>
              <a:gd name="connsiteY11" fmla="*/ 1234709 h 1234709"/>
              <a:gd name="connsiteX12" fmla="*/ 2806889 w 4343629"/>
              <a:gd name="connsiteY12" fmla="*/ 1197459 h 1234709"/>
              <a:gd name="connsiteX13" fmla="*/ 2959441 w 4343629"/>
              <a:gd name="connsiteY13" fmla="*/ 1197459 h 1234709"/>
              <a:gd name="connsiteX14" fmla="*/ 2959441 w 4343629"/>
              <a:gd name="connsiteY14" fmla="*/ 1234709 h 1234709"/>
              <a:gd name="connsiteX15" fmla="*/ 2806889 w 4343629"/>
              <a:gd name="connsiteY15" fmla="*/ 1234709 h 1234709"/>
              <a:gd name="connsiteX16" fmla="*/ 2499285 w 4343629"/>
              <a:gd name="connsiteY16" fmla="*/ 1197459 h 1234709"/>
              <a:gd name="connsiteX17" fmla="*/ 2651837 w 4343629"/>
              <a:gd name="connsiteY17" fmla="*/ 1197459 h 1234709"/>
              <a:gd name="connsiteX18" fmla="*/ 2651837 w 4343629"/>
              <a:gd name="connsiteY18" fmla="*/ 1234709 h 1234709"/>
              <a:gd name="connsiteX19" fmla="*/ 2499285 w 4343629"/>
              <a:gd name="connsiteY19" fmla="*/ 1234709 h 1234709"/>
              <a:gd name="connsiteX20" fmla="*/ 2191680 w 4343629"/>
              <a:gd name="connsiteY20" fmla="*/ 1197459 h 1234709"/>
              <a:gd name="connsiteX21" fmla="*/ 2344242 w 4343629"/>
              <a:gd name="connsiteY21" fmla="*/ 1197459 h 1234709"/>
              <a:gd name="connsiteX22" fmla="*/ 2344242 w 4343629"/>
              <a:gd name="connsiteY22" fmla="*/ 1234709 h 1234709"/>
              <a:gd name="connsiteX23" fmla="*/ 2191680 w 4343629"/>
              <a:gd name="connsiteY23" fmla="*/ 1234709 h 1234709"/>
              <a:gd name="connsiteX24" fmla="*/ 1889570 w 4343629"/>
              <a:gd name="connsiteY24" fmla="*/ 1197459 h 1234709"/>
              <a:gd name="connsiteX25" fmla="*/ 2042122 w 4343629"/>
              <a:gd name="connsiteY25" fmla="*/ 1197459 h 1234709"/>
              <a:gd name="connsiteX26" fmla="*/ 2042122 w 4343629"/>
              <a:gd name="connsiteY26" fmla="*/ 1234709 h 1234709"/>
              <a:gd name="connsiteX27" fmla="*/ 1889570 w 4343629"/>
              <a:gd name="connsiteY27" fmla="*/ 1234709 h 1234709"/>
              <a:gd name="connsiteX28" fmla="*/ 1587457 w 4343629"/>
              <a:gd name="connsiteY28" fmla="*/ 1197459 h 1234709"/>
              <a:gd name="connsiteX29" fmla="*/ 1740009 w 4343629"/>
              <a:gd name="connsiteY29" fmla="*/ 1197459 h 1234709"/>
              <a:gd name="connsiteX30" fmla="*/ 1740009 w 4343629"/>
              <a:gd name="connsiteY30" fmla="*/ 1234709 h 1234709"/>
              <a:gd name="connsiteX31" fmla="*/ 1587457 w 4343629"/>
              <a:gd name="connsiteY31" fmla="*/ 1234709 h 1234709"/>
              <a:gd name="connsiteX32" fmla="*/ 1279853 w 4343629"/>
              <a:gd name="connsiteY32" fmla="*/ 1197459 h 1234709"/>
              <a:gd name="connsiteX33" fmla="*/ 1432415 w 4343629"/>
              <a:gd name="connsiteY33" fmla="*/ 1197459 h 1234709"/>
              <a:gd name="connsiteX34" fmla="*/ 1432415 w 4343629"/>
              <a:gd name="connsiteY34" fmla="*/ 1234709 h 1234709"/>
              <a:gd name="connsiteX35" fmla="*/ 1279853 w 4343629"/>
              <a:gd name="connsiteY35" fmla="*/ 1234709 h 1234709"/>
              <a:gd name="connsiteX36" fmla="*/ 977743 w 4343629"/>
              <a:gd name="connsiteY36" fmla="*/ 1197459 h 1234709"/>
              <a:gd name="connsiteX37" fmla="*/ 1130295 w 4343629"/>
              <a:gd name="connsiteY37" fmla="*/ 1197459 h 1234709"/>
              <a:gd name="connsiteX38" fmla="*/ 1130295 w 4343629"/>
              <a:gd name="connsiteY38" fmla="*/ 1234709 h 1234709"/>
              <a:gd name="connsiteX39" fmla="*/ 977743 w 4343629"/>
              <a:gd name="connsiteY39" fmla="*/ 1234709 h 1234709"/>
              <a:gd name="connsiteX40" fmla="*/ 670139 w 4343629"/>
              <a:gd name="connsiteY40" fmla="*/ 1197459 h 1234709"/>
              <a:gd name="connsiteX41" fmla="*/ 822701 w 4343629"/>
              <a:gd name="connsiteY41" fmla="*/ 1197459 h 1234709"/>
              <a:gd name="connsiteX42" fmla="*/ 822701 w 4343629"/>
              <a:gd name="connsiteY42" fmla="*/ 1234709 h 1234709"/>
              <a:gd name="connsiteX43" fmla="*/ 670139 w 4343629"/>
              <a:gd name="connsiteY43" fmla="*/ 1234709 h 1234709"/>
              <a:gd name="connsiteX44" fmla="*/ 368025 w 4343629"/>
              <a:gd name="connsiteY44" fmla="*/ 1197459 h 1234709"/>
              <a:gd name="connsiteX45" fmla="*/ 520577 w 4343629"/>
              <a:gd name="connsiteY45" fmla="*/ 1197459 h 1234709"/>
              <a:gd name="connsiteX46" fmla="*/ 520577 w 4343629"/>
              <a:gd name="connsiteY46" fmla="*/ 1234709 h 1234709"/>
              <a:gd name="connsiteX47" fmla="*/ 368025 w 4343629"/>
              <a:gd name="connsiteY47" fmla="*/ 1234709 h 1234709"/>
              <a:gd name="connsiteX48" fmla="*/ 4158631 w 4343629"/>
              <a:gd name="connsiteY48" fmla="*/ 1148025 h 1234709"/>
              <a:gd name="connsiteX49" fmla="*/ 4178859 w 4343629"/>
              <a:gd name="connsiteY49" fmla="*/ 1179528 h 1234709"/>
              <a:gd name="connsiteX50" fmla="*/ 4024623 w 4343629"/>
              <a:gd name="connsiteY50" fmla="*/ 1229205 h 1234709"/>
              <a:gd name="connsiteX51" fmla="*/ 4020830 w 4343629"/>
              <a:gd name="connsiteY51" fmla="*/ 1191644 h 1234709"/>
              <a:gd name="connsiteX52" fmla="*/ 4158631 w 4343629"/>
              <a:gd name="connsiteY52" fmla="*/ 1148025 h 1234709"/>
              <a:gd name="connsiteX53" fmla="*/ 110710 w 4343629"/>
              <a:gd name="connsiteY53" fmla="*/ 1082109 h 1234709"/>
              <a:gd name="connsiteX54" fmla="*/ 223978 w 4343629"/>
              <a:gd name="connsiteY54" fmla="*/ 1165961 h 1234709"/>
              <a:gd name="connsiteX55" fmla="*/ 207973 w 4343629"/>
              <a:gd name="connsiteY55" fmla="*/ 1201721 h 1234709"/>
              <a:gd name="connsiteX56" fmla="*/ 82393 w 4343629"/>
              <a:gd name="connsiteY56" fmla="*/ 1106771 h 1234709"/>
              <a:gd name="connsiteX57" fmla="*/ 4302526 w 4343629"/>
              <a:gd name="connsiteY57" fmla="*/ 917321 h 1234709"/>
              <a:gd name="connsiteX58" fmla="*/ 4338190 w 4343629"/>
              <a:gd name="connsiteY58" fmla="*/ 921012 h 1234709"/>
              <a:gd name="connsiteX59" fmla="*/ 4288999 w 4343629"/>
              <a:gd name="connsiteY59" fmla="*/ 1069893 h 1234709"/>
              <a:gd name="connsiteX60" fmla="*/ 4257024 w 4343629"/>
              <a:gd name="connsiteY60" fmla="*/ 1050206 h 1234709"/>
              <a:gd name="connsiteX61" fmla="*/ 4302526 w 4343629"/>
              <a:gd name="connsiteY61" fmla="*/ 917321 h 1234709"/>
              <a:gd name="connsiteX62" fmla="*/ 0 w 4343629"/>
              <a:gd name="connsiteY62" fmla="*/ 812954 h 1234709"/>
              <a:gd name="connsiteX63" fmla="*/ 39295 w 4343629"/>
              <a:gd name="connsiteY63" fmla="*/ 812954 h 1234709"/>
              <a:gd name="connsiteX64" fmla="*/ 39295 w 4343629"/>
              <a:gd name="connsiteY64" fmla="*/ 887545 h 1234709"/>
              <a:gd name="connsiteX65" fmla="*/ 48168 w 4343629"/>
              <a:gd name="connsiteY65" fmla="*/ 962137 h 1234709"/>
              <a:gd name="connsiteX66" fmla="*/ 11408 w 4343629"/>
              <a:gd name="connsiteY66" fmla="*/ 970987 h 1234709"/>
              <a:gd name="connsiteX67" fmla="*/ 0 w 4343629"/>
              <a:gd name="connsiteY67" fmla="*/ 887545 h 1234709"/>
              <a:gd name="connsiteX68" fmla="*/ 4306462 w 4343629"/>
              <a:gd name="connsiteY68" fmla="*/ 615208 h 1234709"/>
              <a:gd name="connsiteX69" fmla="*/ 4343629 w 4343629"/>
              <a:gd name="connsiteY69" fmla="*/ 615208 h 1234709"/>
              <a:gd name="connsiteX70" fmla="*/ 4343629 w 4343629"/>
              <a:gd name="connsiteY70" fmla="*/ 767760 h 1234709"/>
              <a:gd name="connsiteX71" fmla="*/ 4306462 w 4343629"/>
              <a:gd name="connsiteY71" fmla="*/ 767760 h 1234709"/>
              <a:gd name="connsiteX72" fmla="*/ 0 w 4343629"/>
              <a:gd name="connsiteY72" fmla="*/ 505350 h 1234709"/>
              <a:gd name="connsiteX73" fmla="*/ 37248 w 4343629"/>
              <a:gd name="connsiteY73" fmla="*/ 505350 h 1234709"/>
              <a:gd name="connsiteX74" fmla="*/ 37248 w 4343629"/>
              <a:gd name="connsiteY74" fmla="*/ 657912 h 1234709"/>
              <a:gd name="connsiteX75" fmla="*/ 0 w 4343629"/>
              <a:gd name="connsiteY75" fmla="*/ 657912 h 1234709"/>
              <a:gd name="connsiteX76" fmla="*/ 4306462 w 4343629"/>
              <a:gd name="connsiteY76" fmla="*/ 307604 h 1234709"/>
              <a:gd name="connsiteX77" fmla="*/ 4343629 w 4343629"/>
              <a:gd name="connsiteY77" fmla="*/ 307604 h 1234709"/>
              <a:gd name="connsiteX78" fmla="*/ 4343629 w 4343629"/>
              <a:gd name="connsiteY78" fmla="*/ 460156 h 1234709"/>
              <a:gd name="connsiteX79" fmla="*/ 4306462 w 4343629"/>
              <a:gd name="connsiteY79" fmla="*/ 460156 h 1234709"/>
              <a:gd name="connsiteX80" fmla="*/ 0 w 4343629"/>
              <a:gd name="connsiteY80" fmla="*/ 203240 h 1234709"/>
              <a:gd name="connsiteX81" fmla="*/ 37248 w 4343629"/>
              <a:gd name="connsiteY81" fmla="*/ 203240 h 1234709"/>
              <a:gd name="connsiteX82" fmla="*/ 37248 w 4343629"/>
              <a:gd name="connsiteY82" fmla="*/ 355792 h 1234709"/>
              <a:gd name="connsiteX83" fmla="*/ 0 w 4343629"/>
              <a:gd name="connsiteY83" fmla="*/ 355792 h 1234709"/>
              <a:gd name="connsiteX84" fmla="*/ 4306462 w 4343629"/>
              <a:gd name="connsiteY84" fmla="*/ 0 h 1234709"/>
              <a:gd name="connsiteX85" fmla="*/ 4343629 w 4343629"/>
              <a:gd name="connsiteY85" fmla="*/ 0 h 1234709"/>
              <a:gd name="connsiteX86" fmla="*/ 4343629 w 4343629"/>
              <a:gd name="connsiteY86" fmla="*/ 152562 h 1234709"/>
              <a:gd name="connsiteX87" fmla="*/ 4306462 w 4343629"/>
              <a:gd name="connsiteY87" fmla="*/ 152562 h 1234709"/>
              <a:gd name="connsiteX88" fmla="*/ 0 w 4343629"/>
              <a:gd name="connsiteY88" fmla="*/ 0 h 1234709"/>
              <a:gd name="connsiteX89" fmla="*/ 37248 w 4343629"/>
              <a:gd name="connsiteY89" fmla="*/ 0 h 1234709"/>
              <a:gd name="connsiteX90" fmla="*/ 37248 w 4343629"/>
              <a:gd name="connsiteY90" fmla="*/ 48137 h 1234709"/>
              <a:gd name="connsiteX91" fmla="*/ 0 w 4343629"/>
              <a:gd name="connsiteY91" fmla="*/ 48137 h 123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343629" h="1234709">
                <a:moveTo>
                  <a:pt x="3718716" y="1197459"/>
                </a:moveTo>
                <a:lnTo>
                  <a:pt x="3871278" y="1197459"/>
                </a:lnTo>
                <a:lnTo>
                  <a:pt x="3871278" y="1234709"/>
                </a:lnTo>
                <a:lnTo>
                  <a:pt x="3718716" y="1234709"/>
                </a:lnTo>
                <a:close/>
                <a:moveTo>
                  <a:pt x="3411112" y="1197459"/>
                </a:moveTo>
                <a:lnTo>
                  <a:pt x="3563664" y="1197459"/>
                </a:lnTo>
                <a:lnTo>
                  <a:pt x="3563664" y="1234709"/>
                </a:lnTo>
                <a:lnTo>
                  <a:pt x="3411112" y="1234709"/>
                </a:lnTo>
                <a:close/>
                <a:moveTo>
                  <a:pt x="3109002" y="1197459"/>
                </a:moveTo>
                <a:lnTo>
                  <a:pt x="3261564" y="1197459"/>
                </a:lnTo>
                <a:lnTo>
                  <a:pt x="3261564" y="1234709"/>
                </a:lnTo>
                <a:lnTo>
                  <a:pt x="3109002" y="1234709"/>
                </a:lnTo>
                <a:close/>
                <a:moveTo>
                  <a:pt x="2806889" y="1197459"/>
                </a:moveTo>
                <a:lnTo>
                  <a:pt x="2959441" y="1197459"/>
                </a:lnTo>
                <a:lnTo>
                  <a:pt x="2959441" y="1234709"/>
                </a:lnTo>
                <a:lnTo>
                  <a:pt x="2806889" y="1234709"/>
                </a:lnTo>
                <a:close/>
                <a:moveTo>
                  <a:pt x="2499285" y="1197459"/>
                </a:moveTo>
                <a:lnTo>
                  <a:pt x="2651837" y="1197459"/>
                </a:lnTo>
                <a:lnTo>
                  <a:pt x="2651837" y="1234709"/>
                </a:lnTo>
                <a:lnTo>
                  <a:pt x="2499285" y="1234709"/>
                </a:lnTo>
                <a:close/>
                <a:moveTo>
                  <a:pt x="2191680" y="1197459"/>
                </a:moveTo>
                <a:lnTo>
                  <a:pt x="2344242" y="1197459"/>
                </a:lnTo>
                <a:lnTo>
                  <a:pt x="2344242" y="1234709"/>
                </a:lnTo>
                <a:lnTo>
                  <a:pt x="2191680" y="1234709"/>
                </a:lnTo>
                <a:close/>
                <a:moveTo>
                  <a:pt x="1889570" y="1197459"/>
                </a:moveTo>
                <a:lnTo>
                  <a:pt x="2042122" y="1197459"/>
                </a:lnTo>
                <a:lnTo>
                  <a:pt x="2042122" y="1234709"/>
                </a:lnTo>
                <a:lnTo>
                  <a:pt x="1889570" y="1234709"/>
                </a:lnTo>
                <a:close/>
                <a:moveTo>
                  <a:pt x="1587457" y="1197459"/>
                </a:moveTo>
                <a:lnTo>
                  <a:pt x="1740009" y="1197459"/>
                </a:lnTo>
                <a:lnTo>
                  <a:pt x="1740009" y="1234709"/>
                </a:lnTo>
                <a:lnTo>
                  <a:pt x="1587457" y="1234709"/>
                </a:lnTo>
                <a:close/>
                <a:moveTo>
                  <a:pt x="1279853" y="1197459"/>
                </a:moveTo>
                <a:lnTo>
                  <a:pt x="1432415" y="1197459"/>
                </a:lnTo>
                <a:lnTo>
                  <a:pt x="1432415" y="1234709"/>
                </a:lnTo>
                <a:lnTo>
                  <a:pt x="1279853" y="1234709"/>
                </a:lnTo>
                <a:close/>
                <a:moveTo>
                  <a:pt x="977743" y="1197459"/>
                </a:moveTo>
                <a:lnTo>
                  <a:pt x="1130295" y="1197459"/>
                </a:lnTo>
                <a:lnTo>
                  <a:pt x="1130295" y="1234709"/>
                </a:lnTo>
                <a:lnTo>
                  <a:pt x="977743" y="1234709"/>
                </a:lnTo>
                <a:close/>
                <a:moveTo>
                  <a:pt x="670139" y="1197459"/>
                </a:moveTo>
                <a:lnTo>
                  <a:pt x="822701" y="1197459"/>
                </a:lnTo>
                <a:lnTo>
                  <a:pt x="822701" y="1234709"/>
                </a:lnTo>
                <a:lnTo>
                  <a:pt x="670139" y="1234709"/>
                </a:lnTo>
                <a:close/>
                <a:moveTo>
                  <a:pt x="368025" y="1197459"/>
                </a:moveTo>
                <a:lnTo>
                  <a:pt x="520577" y="1197459"/>
                </a:lnTo>
                <a:lnTo>
                  <a:pt x="520577" y="1234709"/>
                </a:lnTo>
                <a:lnTo>
                  <a:pt x="368025" y="1234709"/>
                </a:lnTo>
                <a:close/>
                <a:moveTo>
                  <a:pt x="4158631" y="1148025"/>
                </a:moveTo>
                <a:lnTo>
                  <a:pt x="4178859" y="1179528"/>
                </a:lnTo>
                <a:cubicBezTo>
                  <a:pt x="4132082" y="1207396"/>
                  <a:pt x="4078985" y="1224359"/>
                  <a:pt x="4024623" y="1229205"/>
                </a:cubicBezTo>
                <a:lnTo>
                  <a:pt x="4020830" y="1191644"/>
                </a:lnTo>
                <a:cubicBezTo>
                  <a:pt x="4070135" y="1186798"/>
                  <a:pt x="4116911" y="1173470"/>
                  <a:pt x="4158631" y="1148025"/>
                </a:cubicBezTo>
                <a:close/>
                <a:moveTo>
                  <a:pt x="110710" y="1082109"/>
                </a:moveTo>
                <a:cubicBezTo>
                  <a:pt x="140258" y="1117869"/>
                  <a:pt x="179656" y="1147464"/>
                  <a:pt x="223978" y="1165961"/>
                </a:cubicBezTo>
                <a:lnTo>
                  <a:pt x="207973" y="1201721"/>
                </a:lnTo>
                <a:cubicBezTo>
                  <a:pt x="159957" y="1179525"/>
                  <a:pt x="115635" y="1147464"/>
                  <a:pt x="82393" y="1106771"/>
                </a:cubicBezTo>
                <a:close/>
                <a:moveTo>
                  <a:pt x="4302526" y="917321"/>
                </a:moveTo>
                <a:lnTo>
                  <a:pt x="4338190" y="921012"/>
                </a:lnTo>
                <a:cubicBezTo>
                  <a:pt x="4334501" y="972690"/>
                  <a:pt x="4317284" y="1025598"/>
                  <a:pt x="4288999" y="1069893"/>
                </a:cubicBezTo>
                <a:lnTo>
                  <a:pt x="4257024" y="1050206"/>
                </a:lnTo>
                <a:cubicBezTo>
                  <a:pt x="4282850" y="1009602"/>
                  <a:pt x="4297607" y="964077"/>
                  <a:pt x="4302526" y="917321"/>
                </a:cubicBezTo>
                <a:close/>
                <a:moveTo>
                  <a:pt x="0" y="812954"/>
                </a:moveTo>
                <a:lnTo>
                  <a:pt x="39295" y="812954"/>
                </a:lnTo>
                <a:lnTo>
                  <a:pt x="39295" y="887545"/>
                </a:lnTo>
                <a:cubicBezTo>
                  <a:pt x="39295" y="912831"/>
                  <a:pt x="41830" y="938116"/>
                  <a:pt x="48168" y="962137"/>
                </a:cubicBezTo>
                <a:lnTo>
                  <a:pt x="11408" y="970987"/>
                </a:lnTo>
                <a:cubicBezTo>
                  <a:pt x="5071" y="944437"/>
                  <a:pt x="0" y="916623"/>
                  <a:pt x="0" y="887545"/>
                </a:cubicBezTo>
                <a:close/>
                <a:moveTo>
                  <a:pt x="4306462" y="615208"/>
                </a:moveTo>
                <a:lnTo>
                  <a:pt x="4343629" y="615208"/>
                </a:lnTo>
                <a:lnTo>
                  <a:pt x="4343629" y="767760"/>
                </a:lnTo>
                <a:lnTo>
                  <a:pt x="4306462" y="767760"/>
                </a:lnTo>
                <a:close/>
                <a:moveTo>
                  <a:pt x="0" y="505350"/>
                </a:moveTo>
                <a:lnTo>
                  <a:pt x="37248" y="505350"/>
                </a:lnTo>
                <a:lnTo>
                  <a:pt x="37248" y="657912"/>
                </a:lnTo>
                <a:lnTo>
                  <a:pt x="0" y="657912"/>
                </a:lnTo>
                <a:close/>
                <a:moveTo>
                  <a:pt x="4306462" y="307604"/>
                </a:moveTo>
                <a:lnTo>
                  <a:pt x="4343629" y="307604"/>
                </a:lnTo>
                <a:lnTo>
                  <a:pt x="4343629" y="460156"/>
                </a:lnTo>
                <a:lnTo>
                  <a:pt x="4306462" y="460156"/>
                </a:lnTo>
                <a:close/>
                <a:moveTo>
                  <a:pt x="0" y="203240"/>
                </a:moveTo>
                <a:lnTo>
                  <a:pt x="37248" y="203240"/>
                </a:lnTo>
                <a:lnTo>
                  <a:pt x="37248" y="355792"/>
                </a:lnTo>
                <a:lnTo>
                  <a:pt x="0" y="355792"/>
                </a:lnTo>
                <a:close/>
                <a:moveTo>
                  <a:pt x="4306462" y="0"/>
                </a:moveTo>
                <a:lnTo>
                  <a:pt x="4343629" y="0"/>
                </a:lnTo>
                <a:lnTo>
                  <a:pt x="4343629" y="152562"/>
                </a:lnTo>
                <a:lnTo>
                  <a:pt x="4306462" y="152562"/>
                </a:lnTo>
                <a:close/>
                <a:moveTo>
                  <a:pt x="0" y="0"/>
                </a:moveTo>
                <a:lnTo>
                  <a:pt x="37248" y="0"/>
                </a:lnTo>
                <a:lnTo>
                  <a:pt x="37248" y="48137"/>
                </a:lnTo>
                <a:lnTo>
                  <a:pt x="0" y="4813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5" name="Freeform: Shape 119">
            <a:extLst>
              <a:ext uri="{FF2B5EF4-FFF2-40B4-BE49-F238E27FC236}">
                <a16:creationId xmlns:a16="http://schemas.microsoft.com/office/drawing/2014/main" id="{00C2DA98-EA5C-BD49-0A06-07A93DBA2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3314" y="9796747"/>
            <a:ext cx="4343674" cy="1234709"/>
          </a:xfrm>
          <a:custGeom>
            <a:avLst/>
            <a:gdLst>
              <a:gd name="connsiteX0" fmla="*/ 3718720 w 4343674"/>
              <a:gd name="connsiteY0" fmla="*/ 1197459 h 1234709"/>
              <a:gd name="connsiteX1" fmla="*/ 3871282 w 4343674"/>
              <a:gd name="connsiteY1" fmla="*/ 1197459 h 1234709"/>
              <a:gd name="connsiteX2" fmla="*/ 3871282 w 4343674"/>
              <a:gd name="connsiteY2" fmla="*/ 1234709 h 1234709"/>
              <a:gd name="connsiteX3" fmla="*/ 3718720 w 4343674"/>
              <a:gd name="connsiteY3" fmla="*/ 1234709 h 1234709"/>
              <a:gd name="connsiteX4" fmla="*/ 3411114 w 4343674"/>
              <a:gd name="connsiteY4" fmla="*/ 1197459 h 1234709"/>
              <a:gd name="connsiteX5" fmla="*/ 3563666 w 4343674"/>
              <a:gd name="connsiteY5" fmla="*/ 1197459 h 1234709"/>
              <a:gd name="connsiteX6" fmla="*/ 3563666 w 4343674"/>
              <a:gd name="connsiteY6" fmla="*/ 1234709 h 1234709"/>
              <a:gd name="connsiteX7" fmla="*/ 3411114 w 4343674"/>
              <a:gd name="connsiteY7" fmla="*/ 1234709 h 1234709"/>
              <a:gd name="connsiteX8" fmla="*/ 3109002 w 4343674"/>
              <a:gd name="connsiteY8" fmla="*/ 1197459 h 1234709"/>
              <a:gd name="connsiteX9" fmla="*/ 3261554 w 4343674"/>
              <a:gd name="connsiteY9" fmla="*/ 1197459 h 1234709"/>
              <a:gd name="connsiteX10" fmla="*/ 3261554 w 4343674"/>
              <a:gd name="connsiteY10" fmla="*/ 1234709 h 1234709"/>
              <a:gd name="connsiteX11" fmla="*/ 3109002 w 4343674"/>
              <a:gd name="connsiteY11" fmla="*/ 1234709 h 1234709"/>
              <a:gd name="connsiteX12" fmla="*/ 2801398 w 4343674"/>
              <a:gd name="connsiteY12" fmla="*/ 1197459 h 1234709"/>
              <a:gd name="connsiteX13" fmla="*/ 2953960 w 4343674"/>
              <a:gd name="connsiteY13" fmla="*/ 1197459 h 1234709"/>
              <a:gd name="connsiteX14" fmla="*/ 2953960 w 4343674"/>
              <a:gd name="connsiteY14" fmla="*/ 1234709 h 1234709"/>
              <a:gd name="connsiteX15" fmla="*/ 2801398 w 4343674"/>
              <a:gd name="connsiteY15" fmla="*/ 1234709 h 1234709"/>
              <a:gd name="connsiteX16" fmla="*/ 2499288 w 4343674"/>
              <a:gd name="connsiteY16" fmla="*/ 1197459 h 1234709"/>
              <a:gd name="connsiteX17" fmla="*/ 2651840 w 4343674"/>
              <a:gd name="connsiteY17" fmla="*/ 1197459 h 1234709"/>
              <a:gd name="connsiteX18" fmla="*/ 2651840 w 4343674"/>
              <a:gd name="connsiteY18" fmla="*/ 1234709 h 1234709"/>
              <a:gd name="connsiteX19" fmla="*/ 2499288 w 4343674"/>
              <a:gd name="connsiteY19" fmla="*/ 1234709 h 1234709"/>
              <a:gd name="connsiteX20" fmla="*/ 2191684 w 4343674"/>
              <a:gd name="connsiteY20" fmla="*/ 1197459 h 1234709"/>
              <a:gd name="connsiteX21" fmla="*/ 2344236 w 4343674"/>
              <a:gd name="connsiteY21" fmla="*/ 1197459 h 1234709"/>
              <a:gd name="connsiteX22" fmla="*/ 2344236 w 4343674"/>
              <a:gd name="connsiteY22" fmla="*/ 1234709 h 1234709"/>
              <a:gd name="connsiteX23" fmla="*/ 2191684 w 4343674"/>
              <a:gd name="connsiteY23" fmla="*/ 1234709 h 1234709"/>
              <a:gd name="connsiteX24" fmla="*/ 1889570 w 4343674"/>
              <a:gd name="connsiteY24" fmla="*/ 1197459 h 1234709"/>
              <a:gd name="connsiteX25" fmla="*/ 2042132 w 4343674"/>
              <a:gd name="connsiteY25" fmla="*/ 1197459 h 1234709"/>
              <a:gd name="connsiteX26" fmla="*/ 2042132 w 4343674"/>
              <a:gd name="connsiteY26" fmla="*/ 1234709 h 1234709"/>
              <a:gd name="connsiteX27" fmla="*/ 1889570 w 4343674"/>
              <a:gd name="connsiteY27" fmla="*/ 1234709 h 1234709"/>
              <a:gd name="connsiteX28" fmla="*/ 1587462 w 4343674"/>
              <a:gd name="connsiteY28" fmla="*/ 1197459 h 1234709"/>
              <a:gd name="connsiteX29" fmla="*/ 1740012 w 4343674"/>
              <a:gd name="connsiteY29" fmla="*/ 1197459 h 1234709"/>
              <a:gd name="connsiteX30" fmla="*/ 1740012 w 4343674"/>
              <a:gd name="connsiteY30" fmla="*/ 1234709 h 1234709"/>
              <a:gd name="connsiteX31" fmla="*/ 1587462 w 4343674"/>
              <a:gd name="connsiteY31" fmla="*/ 1234709 h 1234709"/>
              <a:gd name="connsiteX32" fmla="*/ 1279856 w 4343674"/>
              <a:gd name="connsiteY32" fmla="*/ 1197459 h 1234709"/>
              <a:gd name="connsiteX33" fmla="*/ 1432418 w 4343674"/>
              <a:gd name="connsiteY33" fmla="*/ 1197459 h 1234709"/>
              <a:gd name="connsiteX34" fmla="*/ 1432418 w 4343674"/>
              <a:gd name="connsiteY34" fmla="*/ 1234709 h 1234709"/>
              <a:gd name="connsiteX35" fmla="*/ 1279856 w 4343674"/>
              <a:gd name="connsiteY35" fmla="*/ 1234709 h 1234709"/>
              <a:gd name="connsiteX36" fmla="*/ 977742 w 4343674"/>
              <a:gd name="connsiteY36" fmla="*/ 1197459 h 1234709"/>
              <a:gd name="connsiteX37" fmla="*/ 1130294 w 4343674"/>
              <a:gd name="connsiteY37" fmla="*/ 1197459 h 1234709"/>
              <a:gd name="connsiteX38" fmla="*/ 1130294 w 4343674"/>
              <a:gd name="connsiteY38" fmla="*/ 1234709 h 1234709"/>
              <a:gd name="connsiteX39" fmla="*/ 977742 w 4343674"/>
              <a:gd name="connsiteY39" fmla="*/ 1234709 h 1234709"/>
              <a:gd name="connsiteX40" fmla="*/ 670138 w 4343674"/>
              <a:gd name="connsiteY40" fmla="*/ 1197459 h 1234709"/>
              <a:gd name="connsiteX41" fmla="*/ 822690 w 4343674"/>
              <a:gd name="connsiteY41" fmla="*/ 1197459 h 1234709"/>
              <a:gd name="connsiteX42" fmla="*/ 822690 w 4343674"/>
              <a:gd name="connsiteY42" fmla="*/ 1234709 h 1234709"/>
              <a:gd name="connsiteX43" fmla="*/ 670138 w 4343674"/>
              <a:gd name="connsiteY43" fmla="*/ 1234709 h 1234709"/>
              <a:gd name="connsiteX44" fmla="*/ 362534 w 4343674"/>
              <a:gd name="connsiteY44" fmla="*/ 1197459 h 1234709"/>
              <a:gd name="connsiteX45" fmla="*/ 515096 w 4343674"/>
              <a:gd name="connsiteY45" fmla="*/ 1197459 h 1234709"/>
              <a:gd name="connsiteX46" fmla="*/ 515096 w 4343674"/>
              <a:gd name="connsiteY46" fmla="*/ 1234709 h 1234709"/>
              <a:gd name="connsiteX47" fmla="*/ 362534 w 4343674"/>
              <a:gd name="connsiteY47" fmla="*/ 1234709 h 1234709"/>
              <a:gd name="connsiteX48" fmla="*/ 4158634 w 4343674"/>
              <a:gd name="connsiteY48" fmla="*/ 1148025 h 1234709"/>
              <a:gd name="connsiteX49" fmla="*/ 4178862 w 4343674"/>
              <a:gd name="connsiteY49" fmla="*/ 1179528 h 1234709"/>
              <a:gd name="connsiteX50" fmla="*/ 4024622 w 4343674"/>
              <a:gd name="connsiteY50" fmla="*/ 1229205 h 1234709"/>
              <a:gd name="connsiteX51" fmla="*/ 4020830 w 4343674"/>
              <a:gd name="connsiteY51" fmla="*/ 1191644 h 1234709"/>
              <a:gd name="connsiteX52" fmla="*/ 4158634 w 4343674"/>
              <a:gd name="connsiteY52" fmla="*/ 1148025 h 1234709"/>
              <a:gd name="connsiteX53" fmla="*/ 111944 w 4343674"/>
              <a:gd name="connsiteY53" fmla="*/ 1082109 h 1234709"/>
              <a:gd name="connsiteX54" fmla="*/ 223981 w 4343674"/>
              <a:gd name="connsiteY54" fmla="*/ 1166825 h 1234709"/>
              <a:gd name="connsiteX55" fmla="*/ 209207 w 4343674"/>
              <a:gd name="connsiteY55" fmla="*/ 1201708 h 1234709"/>
              <a:gd name="connsiteX56" fmla="*/ 82396 w 4343674"/>
              <a:gd name="connsiteY56" fmla="*/ 1107025 h 1234709"/>
              <a:gd name="connsiteX57" fmla="*/ 4300646 w 4343674"/>
              <a:gd name="connsiteY57" fmla="*/ 917321 h 1234709"/>
              <a:gd name="connsiteX58" fmla="*/ 4338208 w 4343674"/>
              <a:gd name="connsiteY58" fmla="*/ 921012 h 1234709"/>
              <a:gd name="connsiteX59" fmla="*/ 4288530 w 4343674"/>
              <a:gd name="connsiteY59" fmla="*/ 1069893 h 1234709"/>
              <a:gd name="connsiteX60" fmla="*/ 4257026 w 4343674"/>
              <a:gd name="connsiteY60" fmla="*/ 1050206 h 1234709"/>
              <a:gd name="connsiteX61" fmla="*/ 4300646 w 4343674"/>
              <a:gd name="connsiteY61" fmla="*/ 917321 h 1234709"/>
              <a:gd name="connsiteX62" fmla="*/ 0 w 4343674"/>
              <a:gd name="connsiteY62" fmla="*/ 812954 h 1234709"/>
              <a:gd name="connsiteX63" fmla="*/ 39297 w 4343674"/>
              <a:gd name="connsiteY63" fmla="*/ 812954 h 1234709"/>
              <a:gd name="connsiteX64" fmla="*/ 39297 w 4343674"/>
              <a:gd name="connsiteY64" fmla="*/ 887545 h 1234709"/>
              <a:gd name="connsiteX65" fmla="*/ 48170 w 4343674"/>
              <a:gd name="connsiteY65" fmla="*/ 962137 h 1234709"/>
              <a:gd name="connsiteX66" fmla="*/ 10141 w 4343674"/>
              <a:gd name="connsiteY66" fmla="*/ 970987 h 1234709"/>
              <a:gd name="connsiteX67" fmla="*/ 0 w 4343674"/>
              <a:gd name="connsiteY67" fmla="*/ 887545 h 1234709"/>
              <a:gd name="connsiteX68" fmla="*/ 4306462 w 4343674"/>
              <a:gd name="connsiteY68" fmla="*/ 615208 h 1234709"/>
              <a:gd name="connsiteX69" fmla="*/ 4343674 w 4343674"/>
              <a:gd name="connsiteY69" fmla="*/ 615208 h 1234709"/>
              <a:gd name="connsiteX70" fmla="*/ 4343674 w 4343674"/>
              <a:gd name="connsiteY70" fmla="*/ 767760 h 1234709"/>
              <a:gd name="connsiteX71" fmla="*/ 4306462 w 4343674"/>
              <a:gd name="connsiteY71" fmla="*/ 767760 h 1234709"/>
              <a:gd name="connsiteX72" fmla="*/ 0 w 4343674"/>
              <a:gd name="connsiteY72" fmla="*/ 505350 h 1234709"/>
              <a:gd name="connsiteX73" fmla="*/ 37250 w 4343674"/>
              <a:gd name="connsiteY73" fmla="*/ 505350 h 1234709"/>
              <a:gd name="connsiteX74" fmla="*/ 37250 w 4343674"/>
              <a:gd name="connsiteY74" fmla="*/ 657912 h 1234709"/>
              <a:gd name="connsiteX75" fmla="*/ 0 w 4343674"/>
              <a:gd name="connsiteY75" fmla="*/ 657912 h 1234709"/>
              <a:gd name="connsiteX76" fmla="*/ 4306462 w 4343674"/>
              <a:gd name="connsiteY76" fmla="*/ 307604 h 1234709"/>
              <a:gd name="connsiteX77" fmla="*/ 4343674 w 4343674"/>
              <a:gd name="connsiteY77" fmla="*/ 307604 h 1234709"/>
              <a:gd name="connsiteX78" fmla="*/ 4343674 w 4343674"/>
              <a:gd name="connsiteY78" fmla="*/ 460156 h 1234709"/>
              <a:gd name="connsiteX79" fmla="*/ 4306462 w 4343674"/>
              <a:gd name="connsiteY79" fmla="*/ 460156 h 1234709"/>
              <a:gd name="connsiteX80" fmla="*/ 0 w 4343674"/>
              <a:gd name="connsiteY80" fmla="*/ 203240 h 1234709"/>
              <a:gd name="connsiteX81" fmla="*/ 37250 w 4343674"/>
              <a:gd name="connsiteY81" fmla="*/ 203240 h 1234709"/>
              <a:gd name="connsiteX82" fmla="*/ 37250 w 4343674"/>
              <a:gd name="connsiteY82" fmla="*/ 355792 h 1234709"/>
              <a:gd name="connsiteX83" fmla="*/ 0 w 4343674"/>
              <a:gd name="connsiteY83" fmla="*/ 355792 h 1234709"/>
              <a:gd name="connsiteX84" fmla="*/ 4306462 w 4343674"/>
              <a:gd name="connsiteY84" fmla="*/ 0 h 1234709"/>
              <a:gd name="connsiteX85" fmla="*/ 4343674 w 4343674"/>
              <a:gd name="connsiteY85" fmla="*/ 0 h 1234709"/>
              <a:gd name="connsiteX86" fmla="*/ 4343674 w 4343674"/>
              <a:gd name="connsiteY86" fmla="*/ 152562 h 1234709"/>
              <a:gd name="connsiteX87" fmla="*/ 4306462 w 4343674"/>
              <a:gd name="connsiteY87" fmla="*/ 152562 h 1234709"/>
              <a:gd name="connsiteX88" fmla="*/ 0 w 4343674"/>
              <a:gd name="connsiteY88" fmla="*/ 0 h 1234709"/>
              <a:gd name="connsiteX89" fmla="*/ 37250 w 4343674"/>
              <a:gd name="connsiteY89" fmla="*/ 0 h 1234709"/>
              <a:gd name="connsiteX90" fmla="*/ 37250 w 4343674"/>
              <a:gd name="connsiteY90" fmla="*/ 48137 h 1234709"/>
              <a:gd name="connsiteX91" fmla="*/ 0 w 4343674"/>
              <a:gd name="connsiteY91" fmla="*/ 48137 h 123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343674" h="1234709">
                <a:moveTo>
                  <a:pt x="3718720" y="1197459"/>
                </a:moveTo>
                <a:lnTo>
                  <a:pt x="3871282" y="1197459"/>
                </a:lnTo>
                <a:lnTo>
                  <a:pt x="3871282" y="1234709"/>
                </a:lnTo>
                <a:lnTo>
                  <a:pt x="3718720" y="1234709"/>
                </a:lnTo>
                <a:close/>
                <a:moveTo>
                  <a:pt x="3411114" y="1197459"/>
                </a:moveTo>
                <a:lnTo>
                  <a:pt x="3563666" y="1197459"/>
                </a:lnTo>
                <a:lnTo>
                  <a:pt x="3563666" y="1234709"/>
                </a:lnTo>
                <a:lnTo>
                  <a:pt x="3411114" y="1234709"/>
                </a:lnTo>
                <a:close/>
                <a:moveTo>
                  <a:pt x="3109002" y="1197459"/>
                </a:moveTo>
                <a:lnTo>
                  <a:pt x="3261554" y="1197459"/>
                </a:lnTo>
                <a:lnTo>
                  <a:pt x="3261554" y="1234709"/>
                </a:lnTo>
                <a:lnTo>
                  <a:pt x="3109002" y="1234709"/>
                </a:lnTo>
                <a:close/>
                <a:moveTo>
                  <a:pt x="2801398" y="1197459"/>
                </a:moveTo>
                <a:lnTo>
                  <a:pt x="2953960" y="1197459"/>
                </a:lnTo>
                <a:lnTo>
                  <a:pt x="2953960" y="1234709"/>
                </a:lnTo>
                <a:lnTo>
                  <a:pt x="2801398" y="1234709"/>
                </a:lnTo>
                <a:close/>
                <a:moveTo>
                  <a:pt x="2499288" y="1197459"/>
                </a:moveTo>
                <a:lnTo>
                  <a:pt x="2651840" y="1197459"/>
                </a:lnTo>
                <a:lnTo>
                  <a:pt x="2651840" y="1234709"/>
                </a:lnTo>
                <a:lnTo>
                  <a:pt x="2499288" y="1234709"/>
                </a:lnTo>
                <a:close/>
                <a:moveTo>
                  <a:pt x="2191684" y="1197459"/>
                </a:moveTo>
                <a:lnTo>
                  <a:pt x="2344236" y="1197459"/>
                </a:lnTo>
                <a:lnTo>
                  <a:pt x="2344236" y="1234709"/>
                </a:lnTo>
                <a:lnTo>
                  <a:pt x="2191684" y="1234709"/>
                </a:lnTo>
                <a:close/>
                <a:moveTo>
                  <a:pt x="1889570" y="1197459"/>
                </a:moveTo>
                <a:lnTo>
                  <a:pt x="2042132" y="1197459"/>
                </a:lnTo>
                <a:lnTo>
                  <a:pt x="2042132" y="1234709"/>
                </a:lnTo>
                <a:lnTo>
                  <a:pt x="1889570" y="1234709"/>
                </a:lnTo>
                <a:close/>
                <a:moveTo>
                  <a:pt x="1587462" y="1197459"/>
                </a:moveTo>
                <a:lnTo>
                  <a:pt x="1740012" y="1197459"/>
                </a:lnTo>
                <a:lnTo>
                  <a:pt x="1740012" y="1234709"/>
                </a:lnTo>
                <a:lnTo>
                  <a:pt x="1587462" y="1234709"/>
                </a:lnTo>
                <a:close/>
                <a:moveTo>
                  <a:pt x="1279856" y="1197459"/>
                </a:moveTo>
                <a:lnTo>
                  <a:pt x="1432418" y="1197459"/>
                </a:lnTo>
                <a:lnTo>
                  <a:pt x="1432418" y="1234709"/>
                </a:lnTo>
                <a:lnTo>
                  <a:pt x="1279856" y="1234709"/>
                </a:lnTo>
                <a:close/>
                <a:moveTo>
                  <a:pt x="977742" y="1197459"/>
                </a:moveTo>
                <a:lnTo>
                  <a:pt x="1130294" y="1197459"/>
                </a:lnTo>
                <a:lnTo>
                  <a:pt x="1130294" y="1234709"/>
                </a:lnTo>
                <a:lnTo>
                  <a:pt x="977742" y="1234709"/>
                </a:lnTo>
                <a:close/>
                <a:moveTo>
                  <a:pt x="670138" y="1197459"/>
                </a:moveTo>
                <a:lnTo>
                  <a:pt x="822690" y="1197459"/>
                </a:lnTo>
                <a:lnTo>
                  <a:pt x="822690" y="1234709"/>
                </a:lnTo>
                <a:lnTo>
                  <a:pt x="670138" y="1234709"/>
                </a:lnTo>
                <a:close/>
                <a:moveTo>
                  <a:pt x="362534" y="1197459"/>
                </a:moveTo>
                <a:lnTo>
                  <a:pt x="515096" y="1197459"/>
                </a:lnTo>
                <a:lnTo>
                  <a:pt x="515096" y="1234709"/>
                </a:lnTo>
                <a:lnTo>
                  <a:pt x="362534" y="1234709"/>
                </a:lnTo>
                <a:close/>
                <a:moveTo>
                  <a:pt x="4158634" y="1148025"/>
                </a:moveTo>
                <a:lnTo>
                  <a:pt x="4178862" y="1179528"/>
                </a:lnTo>
                <a:cubicBezTo>
                  <a:pt x="4132086" y="1207396"/>
                  <a:pt x="4078986" y="1224359"/>
                  <a:pt x="4024622" y="1229205"/>
                </a:cubicBezTo>
                <a:lnTo>
                  <a:pt x="4020830" y="1191644"/>
                </a:lnTo>
                <a:cubicBezTo>
                  <a:pt x="4068872" y="1186798"/>
                  <a:pt x="4116914" y="1172258"/>
                  <a:pt x="4158634" y="1148025"/>
                </a:cubicBezTo>
                <a:close/>
                <a:moveTo>
                  <a:pt x="111944" y="1082109"/>
                </a:moveTo>
                <a:cubicBezTo>
                  <a:pt x="141492" y="1118238"/>
                  <a:pt x="180890" y="1148138"/>
                  <a:pt x="223981" y="1166825"/>
                </a:cubicBezTo>
                <a:lnTo>
                  <a:pt x="209207" y="1201708"/>
                </a:lnTo>
                <a:cubicBezTo>
                  <a:pt x="159960" y="1180529"/>
                  <a:pt x="116869" y="1148138"/>
                  <a:pt x="82396" y="1107025"/>
                </a:cubicBezTo>
                <a:close/>
                <a:moveTo>
                  <a:pt x="4300646" y="917321"/>
                </a:moveTo>
                <a:lnTo>
                  <a:pt x="4338208" y="921012"/>
                </a:lnTo>
                <a:cubicBezTo>
                  <a:pt x="4333360" y="972690"/>
                  <a:pt x="4316398" y="1025598"/>
                  <a:pt x="4288530" y="1069893"/>
                </a:cubicBezTo>
                <a:lnTo>
                  <a:pt x="4257026" y="1050206"/>
                </a:lnTo>
                <a:cubicBezTo>
                  <a:pt x="4281260" y="1010833"/>
                  <a:pt x="4297012" y="964077"/>
                  <a:pt x="4300646" y="917321"/>
                </a:cubicBezTo>
                <a:close/>
                <a:moveTo>
                  <a:pt x="0" y="812954"/>
                </a:moveTo>
                <a:lnTo>
                  <a:pt x="39297" y="812954"/>
                </a:lnTo>
                <a:lnTo>
                  <a:pt x="39297" y="887545"/>
                </a:lnTo>
                <a:cubicBezTo>
                  <a:pt x="39297" y="912831"/>
                  <a:pt x="41832" y="938116"/>
                  <a:pt x="48170" y="962137"/>
                </a:cubicBezTo>
                <a:lnTo>
                  <a:pt x="10141" y="970987"/>
                </a:lnTo>
                <a:cubicBezTo>
                  <a:pt x="3803" y="944437"/>
                  <a:pt x="0" y="916623"/>
                  <a:pt x="0" y="887545"/>
                </a:cubicBezTo>
                <a:close/>
                <a:moveTo>
                  <a:pt x="4306462" y="615208"/>
                </a:moveTo>
                <a:lnTo>
                  <a:pt x="4343674" y="615208"/>
                </a:lnTo>
                <a:lnTo>
                  <a:pt x="4343674" y="767760"/>
                </a:lnTo>
                <a:lnTo>
                  <a:pt x="4306462" y="767760"/>
                </a:lnTo>
                <a:close/>
                <a:moveTo>
                  <a:pt x="0" y="505350"/>
                </a:moveTo>
                <a:lnTo>
                  <a:pt x="37250" y="505350"/>
                </a:lnTo>
                <a:lnTo>
                  <a:pt x="37250" y="657912"/>
                </a:lnTo>
                <a:lnTo>
                  <a:pt x="0" y="657912"/>
                </a:lnTo>
                <a:close/>
                <a:moveTo>
                  <a:pt x="4306462" y="307604"/>
                </a:moveTo>
                <a:lnTo>
                  <a:pt x="4343674" y="307604"/>
                </a:lnTo>
                <a:lnTo>
                  <a:pt x="4343674" y="460156"/>
                </a:lnTo>
                <a:lnTo>
                  <a:pt x="4306462" y="460156"/>
                </a:lnTo>
                <a:close/>
                <a:moveTo>
                  <a:pt x="0" y="203240"/>
                </a:moveTo>
                <a:lnTo>
                  <a:pt x="37250" y="203240"/>
                </a:lnTo>
                <a:lnTo>
                  <a:pt x="37250" y="355792"/>
                </a:lnTo>
                <a:lnTo>
                  <a:pt x="0" y="355792"/>
                </a:lnTo>
                <a:close/>
                <a:moveTo>
                  <a:pt x="4306462" y="0"/>
                </a:moveTo>
                <a:lnTo>
                  <a:pt x="4343674" y="0"/>
                </a:lnTo>
                <a:lnTo>
                  <a:pt x="4343674" y="152562"/>
                </a:lnTo>
                <a:lnTo>
                  <a:pt x="4306462" y="152562"/>
                </a:lnTo>
                <a:close/>
                <a:moveTo>
                  <a:pt x="0" y="0"/>
                </a:moveTo>
                <a:lnTo>
                  <a:pt x="37250" y="0"/>
                </a:lnTo>
                <a:lnTo>
                  <a:pt x="37250" y="48137"/>
                </a:lnTo>
                <a:lnTo>
                  <a:pt x="0" y="4813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DD958CC9-8804-348A-22DF-A4D3BF3F2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424" y="9796747"/>
            <a:ext cx="38449" cy="1213940"/>
          </a:xfrm>
          <a:custGeom>
            <a:avLst/>
            <a:gdLst>
              <a:gd name="T0" fmla="*/ 31 w 32"/>
              <a:gd name="T1" fmla="*/ 974 h 975"/>
              <a:gd name="T2" fmla="*/ 0 w 32"/>
              <a:gd name="T3" fmla="*/ 974 h 975"/>
              <a:gd name="T4" fmla="*/ 0 w 32"/>
              <a:gd name="T5" fmla="*/ 0 h 975"/>
              <a:gd name="T6" fmla="*/ 31 w 32"/>
              <a:gd name="T7" fmla="*/ 0 h 975"/>
              <a:gd name="T8" fmla="*/ 31 w 32"/>
              <a:gd name="T9" fmla="*/ 974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975">
                <a:moveTo>
                  <a:pt x="31" y="974"/>
                </a:moveTo>
                <a:lnTo>
                  <a:pt x="0" y="974"/>
                </a:lnTo>
                <a:lnTo>
                  <a:pt x="0" y="0"/>
                </a:lnTo>
                <a:lnTo>
                  <a:pt x="31" y="0"/>
                </a:lnTo>
                <a:lnTo>
                  <a:pt x="31" y="974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5A30641-76A6-1FB8-DC41-6D5E0061D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678" y="10790970"/>
            <a:ext cx="439435" cy="439435"/>
          </a:xfrm>
          <a:custGeom>
            <a:avLst/>
            <a:gdLst>
              <a:gd name="T0" fmla="*/ 353 w 354"/>
              <a:gd name="T1" fmla="*/ 177 h 354"/>
              <a:gd name="T2" fmla="*/ 353 w 354"/>
              <a:gd name="T3" fmla="*/ 177 h 354"/>
              <a:gd name="T4" fmla="*/ 176 w 354"/>
              <a:gd name="T5" fmla="*/ 353 h 354"/>
              <a:gd name="T6" fmla="*/ 176 w 354"/>
              <a:gd name="T7" fmla="*/ 353 h 354"/>
              <a:gd name="T8" fmla="*/ 0 w 354"/>
              <a:gd name="T9" fmla="*/ 177 h 354"/>
              <a:gd name="T10" fmla="*/ 0 w 354"/>
              <a:gd name="T11" fmla="*/ 177 h 354"/>
              <a:gd name="T12" fmla="*/ 176 w 354"/>
              <a:gd name="T13" fmla="*/ 0 h 354"/>
              <a:gd name="T14" fmla="*/ 176 w 354"/>
              <a:gd name="T15" fmla="*/ 0 h 354"/>
              <a:gd name="T16" fmla="*/ 353 w 354"/>
              <a:gd name="T17" fmla="*/ 177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4" h="354">
                <a:moveTo>
                  <a:pt x="353" y="177"/>
                </a:moveTo>
                <a:lnTo>
                  <a:pt x="353" y="177"/>
                </a:lnTo>
                <a:cubicBezTo>
                  <a:pt x="353" y="274"/>
                  <a:pt x="274" y="353"/>
                  <a:pt x="176" y="353"/>
                </a:cubicBezTo>
                <a:lnTo>
                  <a:pt x="176" y="353"/>
                </a:lnTo>
                <a:cubicBezTo>
                  <a:pt x="79" y="353"/>
                  <a:pt x="0" y="274"/>
                  <a:pt x="0" y="177"/>
                </a:cubicBezTo>
                <a:lnTo>
                  <a:pt x="0" y="177"/>
                </a:lnTo>
                <a:cubicBezTo>
                  <a:pt x="0" y="79"/>
                  <a:pt x="79" y="0"/>
                  <a:pt x="176" y="0"/>
                </a:cubicBezTo>
                <a:lnTo>
                  <a:pt x="176" y="0"/>
                </a:lnTo>
                <a:cubicBezTo>
                  <a:pt x="274" y="0"/>
                  <a:pt x="353" y="79"/>
                  <a:pt x="353" y="177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E5F7FADB-5B76-EB19-643F-84871BDB2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79776" y="4336769"/>
            <a:ext cx="38452" cy="1213940"/>
          </a:xfrm>
          <a:custGeom>
            <a:avLst/>
            <a:gdLst>
              <a:gd name="T0" fmla="*/ 30 w 31"/>
              <a:gd name="T1" fmla="*/ 973 h 974"/>
              <a:gd name="T2" fmla="*/ 0 w 31"/>
              <a:gd name="T3" fmla="*/ 973 h 974"/>
              <a:gd name="T4" fmla="*/ 0 w 31"/>
              <a:gd name="T5" fmla="*/ 0 h 974"/>
              <a:gd name="T6" fmla="*/ 30 w 31"/>
              <a:gd name="T7" fmla="*/ 0 h 974"/>
              <a:gd name="T8" fmla="*/ 30 w 31"/>
              <a:gd name="T9" fmla="*/ 973 h 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974">
                <a:moveTo>
                  <a:pt x="30" y="973"/>
                </a:moveTo>
                <a:lnTo>
                  <a:pt x="0" y="973"/>
                </a:lnTo>
                <a:lnTo>
                  <a:pt x="0" y="0"/>
                </a:lnTo>
                <a:lnTo>
                  <a:pt x="30" y="0"/>
                </a:lnTo>
                <a:lnTo>
                  <a:pt x="30" y="973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7499571D-B5C5-5FBC-D914-89F4487E4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6539" y="4117052"/>
            <a:ext cx="439435" cy="444929"/>
          </a:xfrm>
          <a:custGeom>
            <a:avLst/>
            <a:gdLst>
              <a:gd name="T0" fmla="*/ 0 w 354"/>
              <a:gd name="T1" fmla="*/ 177 h 355"/>
              <a:gd name="T2" fmla="*/ 0 w 354"/>
              <a:gd name="T3" fmla="*/ 177 h 355"/>
              <a:gd name="T4" fmla="*/ 176 w 354"/>
              <a:gd name="T5" fmla="*/ 0 h 355"/>
              <a:gd name="T6" fmla="*/ 176 w 354"/>
              <a:gd name="T7" fmla="*/ 0 h 355"/>
              <a:gd name="T8" fmla="*/ 353 w 354"/>
              <a:gd name="T9" fmla="*/ 177 h 355"/>
              <a:gd name="T10" fmla="*/ 353 w 354"/>
              <a:gd name="T11" fmla="*/ 177 h 355"/>
              <a:gd name="T12" fmla="*/ 176 w 354"/>
              <a:gd name="T13" fmla="*/ 354 h 355"/>
              <a:gd name="T14" fmla="*/ 176 w 354"/>
              <a:gd name="T15" fmla="*/ 354 h 355"/>
              <a:gd name="T16" fmla="*/ 0 w 354"/>
              <a:gd name="T17" fmla="*/ 177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4" h="355">
                <a:moveTo>
                  <a:pt x="0" y="177"/>
                </a:moveTo>
                <a:lnTo>
                  <a:pt x="0" y="177"/>
                </a:lnTo>
                <a:cubicBezTo>
                  <a:pt x="0" y="79"/>
                  <a:pt x="79" y="0"/>
                  <a:pt x="176" y="0"/>
                </a:cubicBezTo>
                <a:lnTo>
                  <a:pt x="176" y="0"/>
                </a:lnTo>
                <a:cubicBezTo>
                  <a:pt x="274" y="0"/>
                  <a:pt x="353" y="79"/>
                  <a:pt x="353" y="177"/>
                </a:cubicBezTo>
                <a:lnTo>
                  <a:pt x="353" y="177"/>
                </a:lnTo>
                <a:cubicBezTo>
                  <a:pt x="353" y="274"/>
                  <a:pt x="274" y="354"/>
                  <a:pt x="176" y="354"/>
                </a:cubicBezTo>
                <a:lnTo>
                  <a:pt x="176" y="354"/>
                </a:lnTo>
                <a:cubicBezTo>
                  <a:pt x="79" y="354"/>
                  <a:pt x="0" y="274"/>
                  <a:pt x="0" y="177"/>
                </a:cubicBez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60DCA8D0-C296-050A-8CD6-B09766B15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4994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1 w 2794"/>
              <a:gd name="T5" fmla="*/ 3370 h 3411"/>
              <a:gd name="T6" fmla="*/ 321 w 2794"/>
              <a:gd name="T7" fmla="*/ 3370 h 3411"/>
              <a:gd name="T8" fmla="*/ 321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1 w 2794"/>
              <a:gd name="T19" fmla="*/ 0 h 3411"/>
              <a:gd name="T20" fmla="*/ 1725 w 2794"/>
              <a:gd name="T21" fmla="*/ 0 h 3411"/>
              <a:gd name="T22" fmla="*/ 1725 w 2794"/>
              <a:gd name="T23" fmla="*/ 0 h 3411"/>
              <a:gd name="T24" fmla="*/ 1396 w 2794"/>
              <a:gd name="T25" fmla="*/ 239 h 3411"/>
              <a:gd name="T26" fmla="*/ 1396 w 2794"/>
              <a:gd name="T27" fmla="*/ 239 h 3411"/>
              <a:gd name="T28" fmla="*/ 1067 w 2794"/>
              <a:gd name="T29" fmla="*/ 0 h 3411"/>
              <a:gd name="T30" fmla="*/ 321 w 2794"/>
              <a:gd name="T31" fmla="*/ 0 h 3411"/>
              <a:gd name="T32" fmla="*/ 321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1 w 2794"/>
              <a:gd name="T41" fmla="*/ 3410 h 3411"/>
              <a:gd name="T42" fmla="*/ 2471 w 2794"/>
              <a:gd name="T43" fmla="*/ 3410 h 3411"/>
              <a:gd name="T44" fmla="*/ 2471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1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1" y="3370"/>
                </a:cubicBezTo>
                <a:lnTo>
                  <a:pt x="321" y="3370"/>
                </a:lnTo>
                <a:lnTo>
                  <a:pt x="321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1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80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1" y="0"/>
                </a:lnTo>
                <a:lnTo>
                  <a:pt x="321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1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8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8" y="0"/>
                  <a:pt x="24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E7F52BA6-9B3B-69A4-19F9-103922EE6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4027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2 w 2794"/>
              <a:gd name="T5" fmla="*/ 3370 h 3411"/>
              <a:gd name="T6" fmla="*/ 322 w 2794"/>
              <a:gd name="T7" fmla="*/ 3370 h 3411"/>
              <a:gd name="T8" fmla="*/ 322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2 w 2794"/>
              <a:gd name="T19" fmla="*/ 0 h 3411"/>
              <a:gd name="T20" fmla="*/ 1726 w 2794"/>
              <a:gd name="T21" fmla="*/ 0 h 3411"/>
              <a:gd name="T22" fmla="*/ 1726 w 2794"/>
              <a:gd name="T23" fmla="*/ 0 h 3411"/>
              <a:gd name="T24" fmla="*/ 1397 w 2794"/>
              <a:gd name="T25" fmla="*/ 239 h 3411"/>
              <a:gd name="T26" fmla="*/ 1397 w 2794"/>
              <a:gd name="T27" fmla="*/ 239 h 3411"/>
              <a:gd name="T28" fmla="*/ 1067 w 2794"/>
              <a:gd name="T29" fmla="*/ 0 h 3411"/>
              <a:gd name="T30" fmla="*/ 322 w 2794"/>
              <a:gd name="T31" fmla="*/ 0 h 3411"/>
              <a:gd name="T32" fmla="*/ 322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2 w 2794"/>
              <a:gd name="T41" fmla="*/ 3410 h 3411"/>
              <a:gd name="T42" fmla="*/ 2472 w 2794"/>
              <a:gd name="T43" fmla="*/ 3410 h 3411"/>
              <a:gd name="T44" fmla="*/ 2472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2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2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2" y="0"/>
                </a:moveTo>
                <a:lnTo>
                  <a:pt x="1726" y="0"/>
                </a:lnTo>
                <a:lnTo>
                  <a:pt x="1726" y="0"/>
                </a:lnTo>
                <a:cubicBezTo>
                  <a:pt x="1681" y="139"/>
                  <a:pt x="1551" y="239"/>
                  <a:pt x="1397" y="239"/>
                </a:cubicBezTo>
                <a:lnTo>
                  <a:pt x="1397" y="239"/>
                </a:lnTo>
                <a:cubicBezTo>
                  <a:pt x="1243" y="239"/>
                  <a:pt x="1113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5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5" y="3410"/>
                  <a:pt x="322" y="3410"/>
                </a:cubicBezTo>
                <a:lnTo>
                  <a:pt x="2472" y="3410"/>
                </a:lnTo>
                <a:lnTo>
                  <a:pt x="2472" y="3410"/>
                </a:lnTo>
                <a:cubicBezTo>
                  <a:pt x="2649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9" y="0"/>
                  <a:pt x="24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7F29423F-CED8-2663-007E-E10F04273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0781" y="5039865"/>
            <a:ext cx="763520" cy="763520"/>
          </a:xfrm>
          <a:custGeom>
            <a:avLst/>
            <a:gdLst>
              <a:gd name="T0" fmla="*/ 306 w 612"/>
              <a:gd name="T1" fmla="*/ 0 h 611"/>
              <a:gd name="T2" fmla="*/ 306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6 w 612"/>
              <a:gd name="T9" fmla="*/ 610 h 611"/>
              <a:gd name="T10" fmla="*/ 306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6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6" y="0"/>
                </a:moveTo>
                <a:lnTo>
                  <a:pt x="306" y="0"/>
                </a:lnTo>
                <a:cubicBezTo>
                  <a:pt x="137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7" y="610"/>
                  <a:pt x="306" y="610"/>
                </a:cubicBezTo>
                <a:lnTo>
                  <a:pt x="306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6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3C19FC0B-0BA0-7BFB-DA67-A5773B579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595" y="5550709"/>
            <a:ext cx="3477030" cy="4251532"/>
          </a:xfrm>
          <a:custGeom>
            <a:avLst/>
            <a:gdLst>
              <a:gd name="T0" fmla="*/ 2751 w 2793"/>
              <a:gd name="T1" fmla="*/ 3089 h 3411"/>
              <a:gd name="T2" fmla="*/ 2751 w 2793"/>
              <a:gd name="T3" fmla="*/ 3089 h 3411"/>
              <a:gd name="T4" fmla="*/ 2471 w 2793"/>
              <a:gd name="T5" fmla="*/ 3370 h 3411"/>
              <a:gd name="T6" fmla="*/ 321 w 2793"/>
              <a:gd name="T7" fmla="*/ 3370 h 3411"/>
              <a:gd name="T8" fmla="*/ 321 w 2793"/>
              <a:gd name="T9" fmla="*/ 3370 h 3411"/>
              <a:gd name="T10" fmla="*/ 41 w 2793"/>
              <a:gd name="T11" fmla="*/ 3089 h 3411"/>
              <a:gd name="T12" fmla="*/ 41 w 2793"/>
              <a:gd name="T13" fmla="*/ 935 h 3411"/>
              <a:gd name="T14" fmla="*/ 2751 w 2793"/>
              <a:gd name="T15" fmla="*/ 935 h 3411"/>
              <a:gd name="T16" fmla="*/ 2751 w 2793"/>
              <a:gd name="T17" fmla="*/ 3089 h 3411"/>
              <a:gd name="T18" fmla="*/ 2471 w 2793"/>
              <a:gd name="T19" fmla="*/ 0 h 3411"/>
              <a:gd name="T20" fmla="*/ 1725 w 2793"/>
              <a:gd name="T21" fmla="*/ 0 h 3411"/>
              <a:gd name="T22" fmla="*/ 1725 w 2793"/>
              <a:gd name="T23" fmla="*/ 0 h 3411"/>
              <a:gd name="T24" fmla="*/ 1396 w 2793"/>
              <a:gd name="T25" fmla="*/ 239 h 3411"/>
              <a:gd name="T26" fmla="*/ 1396 w 2793"/>
              <a:gd name="T27" fmla="*/ 239 h 3411"/>
              <a:gd name="T28" fmla="*/ 1067 w 2793"/>
              <a:gd name="T29" fmla="*/ 0 h 3411"/>
              <a:gd name="T30" fmla="*/ 321 w 2793"/>
              <a:gd name="T31" fmla="*/ 0 h 3411"/>
              <a:gd name="T32" fmla="*/ 321 w 2793"/>
              <a:gd name="T33" fmla="*/ 0 h 3411"/>
              <a:gd name="T34" fmla="*/ 0 w 2793"/>
              <a:gd name="T35" fmla="*/ 321 h 3411"/>
              <a:gd name="T36" fmla="*/ 0 w 2793"/>
              <a:gd name="T37" fmla="*/ 3089 h 3411"/>
              <a:gd name="T38" fmla="*/ 0 w 2793"/>
              <a:gd name="T39" fmla="*/ 3089 h 3411"/>
              <a:gd name="T40" fmla="*/ 321 w 2793"/>
              <a:gd name="T41" fmla="*/ 3410 h 3411"/>
              <a:gd name="T42" fmla="*/ 2471 w 2793"/>
              <a:gd name="T43" fmla="*/ 3410 h 3411"/>
              <a:gd name="T44" fmla="*/ 2471 w 2793"/>
              <a:gd name="T45" fmla="*/ 3410 h 3411"/>
              <a:gd name="T46" fmla="*/ 2792 w 2793"/>
              <a:gd name="T47" fmla="*/ 3089 h 3411"/>
              <a:gd name="T48" fmla="*/ 2792 w 2793"/>
              <a:gd name="T49" fmla="*/ 321 h 3411"/>
              <a:gd name="T50" fmla="*/ 2792 w 2793"/>
              <a:gd name="T51" fmla="*/ 321 h 3411"/>
              <a:gd name="T52" fmla="*/ 2471 w 2793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3" h="3411">
                <a:moveTo>
                  <a:pt x="2751" y="3089"/>
                </a:moveTo>
                <a:lnTo>
                  <a:pt x="2751" y="3089"/>
                </a:lnTo>
                <a:cubicBezTo>
                  <a:pt x="2751" y="3244"/>
                  <a:pt x="2625" y="3370"/>
                  <a:pt x="2471" y="3370"/>
                </a:cubicBezTo>
                <a:lnTo>
                  <a:pt x="321" y="3370"/>
                </a:lnTo>
                <a:lnTo>
                  <a:pt x="321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1" y="935"/>
                </a:lnTo>
                <a:lnTo>
                  <a:pt x="2751" y="3089"/>
                </a:lnTo>
                <a:close/>
                <a:moveTo>
                  <a:pt x="2471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80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1" y="0"/>
                </a:lnTo>
                <a:lnTo>
                  <a:pt x="321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1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8" y="3410"/>
                  <a:pt x="2792" y="3266"/>
                  <a:pt x="2792" y="3089"/>
                </a:cubicBezTo>
                <a:lnTo>
                  <a:pt x="2792" y="321"/>
                </a:lnTo>
                <a:lnTo>
                  <a:pt x="2792" y="321"/>
                </a:lnTo>
                <a:cubicBezTo>
                  <a:pt x="2792" y="145"/>
                  <a:pt x="2648" y="0"/>
                  <a:pt x="24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778E2DFD-8C56-E222-3989-1F3EF1830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7565" y="5550709"/>
            <a:ext cx="3477027" cy="4251532"/>
          </a:xfrm>
          <a:custGeom>
            <a:avLst/>
            <a:gdLst>
              <a:gd name="T0" fmla="*/ 2751 w 2793"/>
              <a:gd name="T1" fmla="*/ 3089 h 3411"/>
              <a:gd name="T2" fmla="*/ 2751 w 2793"/>
              <a:gd name="T3" fmla="*/ 3089 h 3411"/>
              <a:gd name="T4" fmla="*/ 2470 w 2793"/>
              <a:gd name="T5" fmla="*/ 3370 h 3411"/>
              <a:gd name="T6" fmla="*/ 322 w 2793"/>
              <a:gd name="T7" fmla="*/ 3370 h 3411"/>
              <a:gd name="T8" fmla="*/ 322 w 2793"/>
              <a:gd name="T9" fmla="*/ 3370 h 3411"/>
              <a:gd name="T10" fmla="*/ 41 w 2793"/>
              <a:gd name="T11" fmla="*/ 3089 h 3411"/>
              <a:gd name="T12" fmla="*/ 41 w 2793"/>
              <a:gd name="T13" fmla="*/ 935 h 3411"/>
              <a:gd name="T14" fmla="*/ 2751 w 2793"/>
              <a:gd name="T15" fmla="*/ 935 h 3411"/>
              <a:gd name="T16" fmla="*/ 2751 w 2793"/>
              <a:gd name="T17" fmla="*/ 3089 h 3411"/>
              <a:gd name="T18" fmla="*/ 2470 w 2793"/>
              <a:gd name="T19" fmla="*/ 0 h 3411"/>
              <a:gd name="T20" fmla="*/ 1725 w 2793"/>
              <a:gd name="T21" fmla="*/ 0 h 3411"/>
              <a:gd name="T22" fmla="*/ 1725 w 2793"/>
              <a:gd name="T23" fmla="*/ 0 h 3411"/>
              <a:gd name="T24" fmla="*/ 1396 w 2793"/>
              <a:gd name="T25" fmla="*/ 239 h 3411"/>
              <a:gd name="T26" fmla="*/ 1396 w 2793"/>
              <a:gd name="T27" fmla="*/ 239 h 3411"/>
              <a:gd name="T28" fmla="*/ 1067 w 2793"/>
              <a:gd name="T29" fmla="*/ 0 h 3411"/>
              <a:gd name="T30" fmla="*/ 322 w 2793"/>
              <a:gd name="T31" fmla="*/ 0 h 3411"/>
              <a:gd name="T32" fmla="*/ 322 w 2793"/>
              <a:gd name="T33" fmla="*/ 0 h 3411"/>
              <a:gd name="T34" fmla="*/ 0 w 2793"/>
              <a:gd name="T35" fmla="*/ 321 h 3411"/>
              <a:gd name="T36" fmla="*/ 0 w 2793"/>
              <a:gd name="T37" fmla="*/ 3089 h 3411"/>
              <a:gd name="T38" fmla="*/ 0 w 2793"/>
              <a:gd name="T39" fmla="*/ 3089 h 3411"/>
              <a:gd name="T40" fmla="*/ 322 w 2793"/>
              <a:gd name="T41" fmla="*/ 3410 h 3411"/>
              <a:gd name="T42" fmla="*/ 2470 w 2793"/>
              <a:gd name="T43" fmla="*/ 3410 h 3411"/>
              <a:gd name="T44" fmla="*/ 2470 w 2793"/>
              <a:gd name="T45" fmla="*/ 3410 h 3411"/>
              <a:gd name="T46" fmla="*/ 2792 w 2793"/>
              <a:gd name="T47" fmla="*/ 3089 h 3411"/>
              <a:gd name="T48" fmla="*/ 2792 w 2793"/>
              <a:gd name="T49" fmla="*/ 321 h 3411"/>
              <a:gd name="T50" fmla="*/ 2792 w 2793"/>
              <a:gd name="T51" fmla="*/ 321 h 3411"/>
              <a:gd name="T52" fmla="*/ 2470 w 2793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3" h="3411">
                <a:moveTo>
                  <a:pt x="2751" y="3089"/>
                </a:moveTo>
                <a:lnTo>
                  <a:pt x="2751" y="3089"/>
                </a:lnTo>
                <a:cubicBezTo>
                  <a:pt x="2751" y="3244"/>
                  <a:pt x="2625" y="3370"/>
                  <a:pt x="2470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1" y="935"/>
                </a:lnTo>
                <a:lnTo>
                  <a:pt x="2751" y="3089"/>
                </a:lnTo>
                <a:close/>
                <a:moveTo>
                  <a:pt x="2470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79" y="139"/>
                  <a:pt x="1549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2" y="3410"/>
                </a:cubicBezTo>
                <a:lnTo>
                  <a:pt x="2470" y="3410"/>
                </a:lnTo>
                <a:lnTo>
                  <a:pt x="2470" y="3410"/>
                </a:lnTo>
                <a:cubicBezTo>
                  <a:pt x="2648" y="3410"/>
                  <a:pt x="2792" y="3266"/>
                  <a:pt x="2792" y="3089"/>
                </a:cubicBezTo>
                <a:lnTo>
                  <a:pt x="2792" y="321"/>
                </a:lnTo>
                <a:lnTo>
                  <a:pt x="2792" y="321"/>
                </a:lnTo>
                <a:cubicBezTo>
                  <a:pt x="2792" y="145"/>
                  <a:pt x="2648" y="0"/>
                  <a:pt x="24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43A4CBFB-0035-56FE-8135-EC164F370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0133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1 w 2794"/>
              <a:gd name="T5" fmla="*/ 3370 h 3411"/>
              <a:gd name="T6" fmla="*/ 322 w 2794"/>
              <a:gd name="T7" fmla="*/ 3370 h 3411"/>
              <a:gd name="T8" fmla="*/ 322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1 w 2794"/>
              <a:gd name="T19" fmla="*/ 0 h 3411"/>
              <a:gd name="T20" fmla="*/ 1726 w 2794"/>
              <a:gd name="T21" fmla="*/ 0 h 3411"/>
              <a:gd name="T22" fmla="*/ 1726 w 2794"/>
              <a:gd name="T23" fmla="*/ 0 h 3411"/>
              <a:gd name="T24" fmla="*/ 1396 w 2794"/>
              <a:gd name="T25" fmla="*/ 239 h 3411"/>
              <a:gd name="T26" fmla="*/ 1396 w 2794"/>
              <a:gd name="T27" fmla="*/ 239 h 3411"/>
              <a:gd name="T28" fmla="*/ 1067 w 2794"/>
              <a:gd name="T29" fmla="*/ 0 h 3411"/>
              <a:gd name="T30" fmla="*/ 322 w 2794"/>
              <a:gd name="T31" fmla="*/ 0 h 3411"/>
              <a:gd name="T32" fmla="*/ 322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2 w 2794"/>
              <a:gd name="T41" fmla="*/ 3410 h 3411"/>
              <a:gd name="T42" fmla="*/ 2471 w 2794"/>
              <a:gd name="T43" fmla="*/ 3410 h 3411"/>
              <a:gd name="T44" fmla="*/ 2471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1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1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1" y="0"/>
                </a:moveTo>
                <a:lnTo>
                  <a:pt x="1726" y="0"/>
                </a:lnTo>
                <a:lnTo>
                  <a:pt x="1726" y="0"/>
                </a:lnTo>
                <a:cubicBezTo>
                  <a:pt x="1681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3" y="239"/>
                  <a:pt x="1113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2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9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9" y="0"/>
                  <a:pt x="24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068E0BAF-19ED-4610-6215-4E9463DFD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381" y="5039865"/>
            <a:ext cx="763520" cy="763520"/>
          </a:xfrm>
          <a:custGeom>
            <a:avLst/>
            <a:gdLst>
              <a:gd name="T0" fmla="*/ 305 w 612"/>
              <a:gd name="T1" fmla="*/ 0 h 611"/>
              <a:gd name="T2" fmla="*/ 305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5 w 612"/>
              <a:gd name="T9" fmla="*/ 610 h 611"/>
              <a:gd name="T10" fmla="*/ 305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5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5" y="0"/>
                </a:moveTo>
                <a:lnTo>
                  <a:pt x="305" y="0"/>
                </a:lnTo>
                <a:cubicBezTo>
                  <a:pt x="137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7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5" y="0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9E0B5C53-3745-18ED-843C-C2B0A81E6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352" y="5039865"/>
            <a:ext cx="763516" cy="763520"/>
          </a:xfrm>
          <a:custGeom>
            <a:avLst/>
            <a:gdLst>
              <a:gd name="T0" fmla="*/ 305 w 611"/>
              <a:gd name="T1" fmla="*/ 0 h 611"/>
              <a:gd name="T2" fmla="*/ 305 w 611"/>
              <a:gd name="T3" fmla="*/ 0 h 611"/>
              <a:gd name="T4" fmla="*/ 0 w 611"/>
              <a:gd name="T5" fmla="*/ 305 h 611"/>
              <a:gd name="T6" fmla="*/ 0 w 611"/>
              <a:gd name="T7" fmla="*/ 305 h 611"/>
              <a:gd name="T8" fmla="*/ 305 w 611"/>
              <a:gd name="T9" fmla="*/ 610 h 611"/>
              <a:gd name="T10" fmla="*/ 305 w 611"/>
              <a:gd name="T11" fmla="*/ 610 h 611"/>
              <a:gd name="T12" fmla="*/ 610 w 611"/>
              <a:gd name="T13" fmla="*/ 305 h 611"/>
              <a:gd name="T14" fmla="*/ 610 w 611"/>
              <a:gd name="T15" fmla="*/ 305 h 611"/>
              <a:gd name="T16" fmla="*/ 305 w 611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0" y="474"/>
                  <a:pt x="610" y="305"/>
                </a:cubicBezTo>
                <a:lnTo>
                  <a:pt x="610" y="305"/>
                </a:lnTo>
                <a:cubicBezTo>
                  <a:pt x="610" y="136"/>
                  <a:pt x="474" y="0"/>
                  <a:pt x="305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0B89438C-01A0-190E-A7B4-BF392F3F8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813" y="5039865"/>
            <a:ext cx="763516" cy="763520"/>
          </a:xfrm>
          <a:custGeom>
            <a:avLst/>
            <a:gdLst>
              <a:gd name="T0" fmla="*/ 305 w 611"/>
              <a:gd name="T1" fmla="*/ 0 h 611"/>
              <a:gd name="T2" fmla="*/ 305 w 611"/>
              <a:gd name="T3" fmla="*/ 0 h 611"/>
              <a:gd name="T4" fmla="*/ 0 w 611"/>
              <a:gd name="T5" fmla="*/ 305 h 611"/>
              <a:gd name="T6" fmla="*/ 0 w 611"/>
              <a:gd name="T7" fmla="*/ 305 h 611"/>
              <a:gd name="T8" fmla="*/ 305 w 611"/>
              <a:gd name="T9" fmla="*/ 610 h 611"/>
              <a:gd name="T10" fmla="*/ 305 w 611"/>
              <a:gd name="T11" fmla="*/ 610 h 611"/>
              <a:gd name="T12" fmla="*/ 610 w 611"/>
              <a:gd name="T13" fmla="*/ 305 h 611"/>
              <a:gd name="T14" fmla="*/ 610 w 611"/>
              <a:gd name="T15" fmla="*/ 305 h 611"/>
              <a:gd name="T16" fmla="*/ 305 w 611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3" y="610"/>
                  <a:pt x="610" y="474"/>
                  <a:pt x="610" y="305"/>
                </a:cubicBezTo>
                <a:lnTo>
                  <a:pt x="610" y="305"/>
                </a:lnTo>
                <a:cubicBezTo>
                  <a:pt x="610" y="136"/>
                  <a:pt x="473" y="0"/>
                  <a:pt x="305" y="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CEDC1543-F8E3-C219-205F-D3326928A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7242" y="5039865"/>
            <a:ext cx="763520" cy="763520"/>
          </a:xfrm>
          <a:custGeom>
            <a:avLst/>
            <a:gdLst>
              <a:gd name="T0" fmla="*/ 305 w 612"/>
              <a:gd name="T1" fmla="*/ 0 h 611"/>
              <a:gd name="T2" fmla="*/ 305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5 w 612"/>
              <a:gd name="T9" fmla="*/ 610 h 611"/>
              <a:gd name="T10" fmla="*/ 305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5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5" y="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FC0765C-192C-37FD-4C1F-2D6893CD534D}"/>
              </a:ext>
            </a:extLst>
          </p:cNvPr>
          <p:cNvSpPr txBox="1">
            <a:spLocks/>
          </p:cNvSpPr>
          <p:nvPr/>
        </p:nvSpPr>
        <p:spPr>
          <a:xfrm>
            <a:off x="2103265" y="7054854"/>
            <a:ext cx="2956258" cy="13921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what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you do and 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why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you do 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69FE3-10A9-9E76-FCFF-21A436E7FAA5}"/>
              </a:ext>
            </a:extLst>
          </p:cNvPr>
          <p:cNvSpPr txBox="1"/>
          <p:nvPr/>
        </p:nvSpPr>
        <p:spPr>
          <a:xfrm>
            <a:off x="2321273" y="6022544"/>
            <a:ext cx="252024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NARRATIVE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57108EC7-4640-4663-37B5-8051499D48E6}"/>
              </a:ext>
            </a:extLst>
          </p:cNvPr>
          <p:cNvSpPr txBox="1">
            <a:spLocks/>
          </p:cNvSpPr>
          <p:nvPr/>
        </p:nvSpPr>
        <p:spPr>
          <a:xfrm>
            <a:off x="6406982" y="7054854"/>
            <a:ext cx="2956258" cy="184101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content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about the narrative for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C791D9-93C0-AD0A-C9EC-7C51F9668831}"/>
              </a:ext>
            </a:extLst>
          </p:cNvPr>
          <p:cNvSpPr txBox="1"/>
          <p:nvPr/>
        </p:nvSpPr>
        <p:spPr>
          <a:xfrm>
            <a:off x="7068221" y="6022544"/>
            <a:ext cx="163378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BRAND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2516028B-1E4A-3371-1D53-24B98B7C6E04}"/>
              </a:ext>
            </a:extLst>
          </p:cNvPr>
          <p:cNvSpPr txBox="1">
            <a:spLocks/>
          </p:cNvSpPr>
          <p:nvPr/>
        </p:nvSpPr>
        <p:spPr>
          <a:xfrm>
            <a:off x="10707950" y="7054854"/>
            <a:ext cx="2956258" cy="23637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channels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for 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to Engage with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Narrative and Brand</a:t>
            </a:r>
            <a:endParaRPr lang="en-US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(Outbound)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5510AF-7450-5C8C-33EB-D4E14F50A729}"/>
              </a:ext>
            </a:extLst>
          </p:cNvPr>
          <p:cNvSpPr txBox="1"/>
          <p:nvPr/>
        </p:nvSpPr>
        <p:spPr>
          <a:xfrm>
            <a:off x="11190456" y="6022544"/>
            <a:ext cx="1991251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DEMAND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967D872-6960-6B7E-790A-ED851BD95E1F}"/>
              </a:ext>
            </a:extLst>
          </p:cNvPr>
          <p:cNvSpPr txBox="1">
            <a:spLocks/>
          </p:cNvSpPr>
          <p:nvPr/>
        </p:nvSpPr>
        <p:spPr>
          <a:xfrm>
            <a:off x="15017159" y="7054854"/>
            <a:ext cx="2956258" cy="23637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a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demand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for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Investors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and they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Engage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with you</a:t>
            </a:r>
          </a:p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(Inbound)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ECA987-7E78-2609-BAA4-ED95BBD84392}"/>
              </a:ext>
            </a:extLst>
          </p:cNvPr>
          <p:cNvSpPr txBox="1"/>
          <p:nvPr/>
        </p:nvSpPr>
        <p:spPr>
          <a:xfrm>
            <a:off x="14988305" y="6022544"/>
            <a:ext cx="3013967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ENGAGEMENT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9BB381D5-6803-47DC-51BA-55D22ECBA8C0}"/>
              </a:ext>
            </a:extLst>
          </p:cNvPr>
          <p:cNvSpPr txBox="1">
            <a:spLocks/>
          </p:cNvSpPr>
          <p:nvPr/>
        </p:nvSpPr>
        <p:spPr>
          <a:xfrm>
            <a:off x="19318126" y="7054854"/>
            <a:ext cx="2956258" cy="184101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Track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engagement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and target the right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at the right time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886E37-1B6F-21E9-04B9-BC885E80532B}"/>
              </a:ext>
            </a:extLst>
          </p:cNvPr>
          <p:cNvSpPr txBox="1"/>
          <p:nvPr/>
        </p:nvSpPr>
        <p:spPr>
          <a:xfrm>
            <a:off x="19546555" y="6022544"/>
            <a:ext cx="249940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ANALYTICS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4E1057-523A-62E0-B66B-F419D470C0F1}"/>
              </a:ext>
            </a:extLst>
          </p:cNvPr>
          <p:cNvSpPr txBox="1"/>
          <p:nvPr/>
        </p:nvSpPr>
        <p:spPr>
          <a:xfrm>
            <a:off x="3409371" y="5134415"/>
            <a:ext cx="338554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D12668-98F6-77EF-EDC1-C015AAF5AD40}"/>
              </a:ext>
            </a:extLst>
          </p:cNvPr>
          <p:cNvSpPr txBox="1"/>
          <p:nvPr/>
        </p:nvSpPr>
        <p:spPr>
          <a:xfrm>
            <a:off x="7675758" y="5134415"/>
            <a:ext cx="418704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1FAC71-377F-DAB4-D978-3F1C177C9065}"/>
              </a:ext>
            </a:extLst>
          </p:cNvPr>
          <p:cNvSpPr txBox="1"/>
          <p:nvPr/>
        </p:nvSpPr>
        <p:spPr>
          <a:xfrm>
            <a:off x="11972259" y="5134415"/>
            <a:ext cx="43313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C8D8B9-D0F6-9D05-76CF-6BB1D60E2A1B}"/>
              </a:ext>
            </a:extLst>
          </p:cNvPr>
          <p:cNvSpPr txBox="1"/>
          <p:nvPr/>
        </p:nvSpPr>
        <p:spPr>
          <a:xfrm>
            <a:off x="16261548" y="5134415"/>
            <a:ext cx="461986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C37E2C-FC51-3FBA-4B43-81660ED1F7B7}"/>
              </a:ext>
            </a:extLst>
          </p:cNvPr>
          <p:cNvSpPr txBox="1"/>
          <p:nvPr/>
        </p:nvSpPr>
        <p:spPr>
          <a:xfrm>
            <a:off x="20570872" y="5134415"/>
            <a:ext cx="450764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412C24-8714-6CA7-D012-E756B360AF98}"/>
              </a:ext>
            </a:extLst>
          </p:cNvPr>
          <p:cNvSpPr txBox="1"/>
          <p:nvPr/>
        </p:nvSpPr>
        <p:spPr>
          <a:xfrm>
            <a:off x="2833091" y="11462722"/>
            <a:ext cx="1491114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START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7F5780-CC31-E135-2288-0E3B3BE0265D}"/>
              </a:ext>
            </a:extLst>
          </p:cNvPr>
          <p:cNvSpPr txBox="1"/>
          <p:nvPr/>
        </p:nvSpPr>
        <p:spPr>
          <a:xfrm>
            <a:off x="19389816" y="3276855"/>
            <a:ext cx="277992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INVESTMENT</a:t>
            </a:r>
          </a:p>
        </p:txBody>
      </p:sp>
      <p:sp>
        <p:nvSpPr>
          <p:cNvPr id="37" name="Shape 338">
            <a:extLst>
              <a:ext uri="{FF2B5EF4-FFF2-40B4-BE49-F238E27FC236}">
                <a16:creationId xmlns:a16="http://schemas.microsoft.com/office/drawing/2014/main" id="{987F3017-DEB3-564B-5134-0CD350B60A6D}"/>
              </a:ext>
            </a:extLst>
          </p:cNvPr>
          <p:cNvSpPr/>
          <p:nvPr/>
        </p:nvSpPr>
        <p:spPr>
          <a:xfrm>
            <a:off x="723552" y="636927"/>
            <a:ext cx="691375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GTM – Go To Market</a:t>
            </a:r>
          </a:p>
        </p:txBody>
      </p:sp>
      <p:sp>
        <p:nvSpPr>
          <p:cNvPr id="38" name="Shape 339">
            <a:extLst>
              <a:ext uri="{FF2B5EF4-FFF2-40B4-BE49-F238E27FC236}">
                <a16:creationId xmlns:a16="http://schemas.microsoft.com/office/drawing/2014/main" id="{6751ABFF-7E52-146D-E106-3EE61B99A99A}"/>
              </a:ext>
            </a:extLst>
          </p:cNvPr>
          <p:cNvSpPr/>
          <p:nvPr/>
        </p:nvSpPr>
        <p:spPr>
          <a:xfrm>
            <a:off x="723552" y="1605867"/>
            <a:ext cx="731931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The REAL Plan – IF YOU ONLY DO ONE THING </a:t>
            </a:r>
          </a:p>
        </p:txBody>
      </p:sp>
    </p:spTree>
    <p:extLst>
      <p:ext uri="{BB962C8B-B14F-4D97-AF65-F5344CB8AC3E}">
        <p14:creationId xmlns:p14="http://schemas.microsoft.com/office/powerpoint/2010/main" val="428555553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22">
            <a:extLst>
              <a:ext uri="{FF2B5EF4-FFF2-40B4-BE49-F238E27FC236}">
                <a16:creationId xmlns:a16="http://schemas.microsoft.com/office/drawing/2014/main" id="{9F68D14D-D865-CBC1-E67D-808E287A6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2347" y="4320291"/>
            <a:ext cx="4338217" cy="927064"/>
          </a:xfrm>
          <a:custGeom>
            <a:avLst/>
            <a:gdLst>
              <a:gd name="connsiteX0" fmla="*/ 0 w 4338217"/>
              <a:gd name="connsiteY0" fmla="*/ 774502 h 927064"/>
              <a:gd name="connsiteX1" fmla="*/ 37167 w 4338217"/>
              <a:gd name="connsiteY1" fmla="*/ 774502 h 927064"/>
              <a:gd name="connsiteX2" fmla="*/ 37167 w 4338217"/>
              <a:gd name="connsiteY2" fmla="*/ 927064 h 927064"/>
              <a:gd name="connsiteX3" fmla="*/ 0 w 4338217"/>
              <a:gd name="connsiteY3" fmla="*/ 927064 h 927064"/>
              <a:gd name="connsiteX4" fmla="*/ 4300967 w 4338217"/>
              <a:gd name="connsiteY4" fmla="*/ 576756 h 927064"/>
              <a:gd name="connsiteX5" fmla="*/ 4338217 w 4338217"/>
              <a:gd name="connsiteY5" fmla="*/ 576756 h 927064"/>
              <a:gd name="connsiteX6" fmla="*/ 4338217 w 4338217"/>
              <a:gd name="connsiteY6" fmla="*/ 729318 h 927064"/>
              <a:gd name="connsiteX7" fmla="*/ 4300967 w 4338217"/>
              <a:gd name="connsiteY7" fmla="*/ 729318 h 927064"/>
              <a:gd name="connsiteX8" fmla="*/ 0 w 4338217"/>
              <a:gd name="connsiteY8" fmla="*/ 472392 h 927064"/>
              <a:gd name="connsiteX9" fmla="*/ 37167 w 4338217"/>
              <a:gd name="connsiteY9" fmla="*/ 472392 h 927064"/>
              <a:gd name="connsiteX10" fmla="*/ 37167 w 4338217"/>
              <a:gd name="connsiteY10" fmla="*/ 624944 h 927064"/>
              <a:gd name="connsiteX11" fmla="*/ 0 w 4338217"/>
              <a:gd name="connsiteY11" fmla="*/ 624944 h 927064"/>
              <a:gd name="connsiteX12" fmla="*/ 4328010 w 4338217"/>
              <a:gd name="connsiteY12" fmla="*/ 269152 h 927064"/>
              <a:gd name="connsiteX13" fmla="*/ 4338151 w 4338217"/>
              <a:gd name="connsiteY13" fmla="*/ 349129 h 927064"/>
              <a:gd name="connsiteX14" fmla="*/ 4338151 w 4338217"/>
              <a:gd name="connsiteY14" fmla="*/ 421724 h 927064"/>
              <a:gd name="connsiteX15" fmla="*/ 4298854 w 4338217"/>
              <a:gd name="connsiteY15" fmla="*/ 421724 h 927064"/>
              <a:gd name="connsiteX16" fmla="*/ 4298854 w 4338217"/>
              <a:gd name="connsiteY16" fmla="*/ 349129 h 927064"/>
              <a:gd name="connsiteX17" fmla="*/ 4289981 w 4338217"/>
              <a:gd name="connsiteY17" fmla="*/ 276535 h 927064"/>
              <a:gd name="connsiteX18" fmla="*/ 49189 w 4338217"/>
              <a:gd name="connsiteY18" fmla="*/ 164788 h 927064"/>
              <a:gd name="connsiteX19" fmla="*/ 81162 w 4338217"/>
              <a:gd name="connsiteY19" fmla="*/ 186280 h 927064"/>
              <a:gd name="connsiteX20" fmla="*/ 35662 w 4338217"/>
              <a:gd name="connsiteY20" fmla="*/ 322817 h 927064"/>
              <a:gd name="connsiteX21" fmla="*/ 0 w 4338217"/>
              <a:gd name="connsiteY21" fmla="*/ 319024 h 927064"/>
              <a:gd name="connsiteX22" fmla="*/ 49189 w 4338217"/>
              <a:gd name="connsiteY22" fmla="*/ 164788 h 927064"/>
              <a:gd name="connsiteX23" fmla="*/ 4128982 w 4338217"/>
              <a:gd name="connsiteY23" fmla="*/ 27463 h 927064"/>
              <a:gd name="connsiteX24" fmla="*/ 4255793 w 4338217"/>
              <a:gd name="connsiteY24" fmla="*/ 122413 h 927064"/>
              <a:gd name="connsiteX25" fmla="*/ 4227476 w 4338217"/>
              <a:gd name="connsiteY25" fmla="*/ 147075 h 927064"/>
              <a:gd name="connsiteX26" fmla="*/ 4114208 w 4338217"/>
              <a:gd name="connsiteY26" fmla="*/ 61990 h 927064"/>
              <a:gd name="connsiteX27" fmla="*/ 3823084 w 4338217"/>
              <a:gd name="connsiteY27" fmla="*/ 0 h 927064"/>
              <a:gd name="connsiteX28" fmla="*/ 3975636 w 4338217"/>
              <a:gd name="connsiteY28" fmla="*/ 0 h 927064"/>
              <a:gd name="connsiteX29" fmla="*/ 3975636 w 4338217"/>
              <a:gd name="connsiteY29" fmla="*/ 37248 h 927064"/>
              <a:gd name="connsiteX30" fmla="*/ 3823084 w 4338217"/>
              <a:gd name="connsiteY30" fmla="*/ 37248 h 927064"/>
              <a:gd name="connsiteX31" fmla="*/ 3515479 w 4338217"/>
              <a:gd name="connsiteY31" fmla="*/ 0 h 927064"/>
              <a:gd name="connsiteX32" fmla="*/ 3668041 w 4338217"/>
              <a:gd name="connsiteY32" fmla="*/ 0 h 927064"/>
              <a:gd name="connsiteX33" fmla="*/ 3668041 w 4338217"/>
              <a:gd name="connsiteY33" fmla="*/ 37248 h 927064"/>
              <a:gd name="connsiteX34" fmla="*/ 3515479 w 4338217"/>
              <a:gd name="connsiteY34" fmla="*/ 37248 h 927064"/>
              <a:gd name="connsiteX35" fmla="*/ 3213366 w 4338217"/>
              <a:gd name="connsiteY35" fmla="*/ 0 h 927064"/>
              <a:gd name="connsiteX36" fmla="*/ 3365918 w 4338217"/>
              <a:gd name="connsiteY36" fmla="*/ 0 h 927064"/>
              <a:gd name="connsiteX37" fmla="*/ 3365918 w 4338217"/>
              <a:gd name="connsiteY37" fmla="*/ 37248 h 927064"/>
              <a:gd name="connsiteX38" fmla="*/ 3213366 w 4338217"/>
              <a:gd name="connsiteY38" fmla="*/ 37248 h 927064"/>
              <a:gd name="connsiteX39" fmla="*/ 2905762 w 4338217"/>
              <a:gd name="connsiteY39" fmla="*/ 0 h 927064"/>
              <a:gd name="connsiteX40" fmla="*/ 3058314 w 4338217"/>
              <a:gd name="connsiteY40" fmla="*/ 0 h 927064"/>
              <a:gd name="connsiteX41" fmla="*/ 3058314 w 4338217"/>
              <a:gd name="connsiteY41" fmla="*/ 37248 h 927064"/>
              <a:gd name="connsiteX42" fmla="*/ 2905762 w 4338217"/>
              <a:gd name="connsiteY42" fmla="*/ 37248 h 927064"/>
              <a:gd name="connsiteX43" fmla="*/ 2603652 w 4338217"/>
              <a:gd name="connsiteY43" fmla="*/ 0 h 927064"/>
              <a:gd name="connsiteX44" fmla="*/ 2756214 w 4338217"/>
              <a:gd name="connsiteY44" fmla="*/ 0 h 927064"/>
              <a:gd name="connsiteX45" fmla="*/ 2756214 w 4338217"/>
              <a:gd name="connsiteY45" fmla="*/ 37248 h 927064"/>
              <a:gd name="connsiteX46" fmla="*/ 2603652 w 4338217"/>
              <a:gd name="connsiteY46" fmla="*/ 37248 h 927064"/>
              <a:gd name="connsiteX47" fmla="*/ 2296047 w 4338217"/>
              <a:gd name="connsiteY47" fmla="*/ 0 h 927064"/>
              <a:gd name="connsiteX48" fmla="*/ 2448599 w 4338217"/>
              <a:gd name="connsiteY48" fmla="*/ 0 h 927064"/>
              <a:gd name="connsiteX49" fmla="*/ 2448599 w 4338217"/>
              <a:gd name="connsiteY49" fmla="*/ 37248 h 927064"/>
              <a:gd name="connsiteX50" fmla="*/ 2296047 w 4338217"/>
              <a:gd name="connsiteY50" fmla="*/ 37248 h 927064"/>
              <a:gd name="connsiteX51" fmla="*/ 1993934 w 4338217"/>
              <a:gd name="connsiteY51" fmla="*/ 0 h 927064"/>
              <a:gd name="connsiteX52" fmla="*/ 2146496 w 4338217"/>
              <a:gd name="connsiteY52" fmla="*/ 0 h 927064"/>
              <a:gd name="connsiteX53" fmla="*/ 2146496 w 4338217"/>
              <a:gd name="connsiteY53" fmla="*/ 37248 h 927064"/>
              <a:gd name="connsiteX54" fmla="*/ 1993934 w 4338217"/>
              <a:gd name="connsiteY54" fmla="*/ 37248 h 927064"/>
              <a:gd name="connsiteX55" fmla="*/ 1686330 w 4338217"/>
              <a:gd name="connsiteY55" fmla="*/ 0 h 927064"/>
              <a:gd name="connsiteX56" fmla="*/ 1838882 w 4338217"/>
              <a:gd name="connsiteY56" fmla="*/ 0 h 927064"/>
              <a:gd name="connsiteX57" fmla="*/ 1838882 w 4338217"/>
              <a:gd name="connsiteY57" fmla="*/ 37248 h 927064"/>
              <a:gd name="connsiteX58" fmla="*/ 1686330 w 4338217"/>
              <a:gd name="connsiteY58" fmla="*/ 37248 h 927064"/>
              <a:gd name="connsiteX59" fmla="*/ 1384220 w 4338217"/>
              <a:gd name="connsiteY59" fmla="*/ 0 h 927064"/>
              <a:gd name="connsiteX60" fmla="*/ 1536772 w 4338217"/>
              <a:gd name="connsiteY60" fmla="*/ 0 h 927064"/>
              <a:gd name="connsiteX61" fmla="*/ 1536772 w 4338217"/>
              <a:gd name="connsiteY61" fmla="*/ 37248 h 927064"/>
              <a:gd name="connsiteX62" fmla="*/ 1384220 w 4338217"/>
              <a:gd name="connsiteY62" fmla="*/ 37248 h 927064"/>
              <a:gd name="connsiteX63" fmla="*/ 1076616 w 4338217"/>
              <a:gd name="connsiteY63" fmla="*/ 0 h 927064"/>
              <a:gd name="connsiteX64" fmla="*/ 1229178 w 4338217"/>
              <a:gd name="connsiteY64" fmla="*/ 0 h 927064"/>
              <a:gd name="connsiteX65" fmla="*/ 1229178 w 4338217"/>
              <a:gd name="connsiteY65" fmla="*/ 37248 h 927064"/>
              <a:gd name="connsiteX66" fmla="*/ 1076616 w 4338217"/>
              <a:gd name="connsiteY66" fmla="*/ 37248 h 927064"/>
              <a:gd name="connsiteX67" fmla="*/ 774502 w 4338217"/>
              <a:gd name="connsiteY67" fmla="*/ 0 h 927064"/>
              <a:gd name="connsiteX68" fmla="*/ 927054 w 4338217"/>
              <a:gd name="connsiteY68" fmla="*/ 0 h 927064"/>
              <a:gd name="connsiteX69" fmla="*/ 927054 w 4338217"/>
              <a:gd name="connsiteY69" fmla="*/ 37248 h 927064"/>
              <a:gd name="connsiteX70" fmla="*/ 774502 w 4338217"/>
              <a:gd name="connsiteY70" fmla="*/ 37248 h 927064"/>
              <a:gd name="connsiteX71" fmla="*/ 466898 w 4338217"/>
              <a:gd name="connsiteY71" fmla="*/ 0 h 927064"/>
              <a:gd name="connsiteX72" fmla="*/ 619450 w 4338217"/>
              <a:gd name="connsiteY72" fmla="*/ 0 h 927064"/>
              <a:gd name="connsiteX73" fmla="*/ 619450 w 4338217"/>
              <a:gd name="connsiteY73" fmla="*/ 37248 h 927064"/>
              <a:gd name="connsiteX74" fmla="*/ 466898 w 4338217"/>
              <a:gd name="connsiteY74" fmla="*/ 37248 h 927064"/>
              <a:gd name="connsiteX75" fmla="*/ 314899 w 4338217"/>
              <a:gd name="connsiteY75" fmla="*/ 0 h 927064"/>
              <a:gd name="connsiteX76" fmla="*/ 317360 w 4338217"/>
              <a:gd name="connsiteY76" fmla="*/ 38122 h 927064"/>
              <a:gd name="connsiteX77" fmla="*/ 184475 w 4338217"/>
              <a:gd name="connsiteY77" fmla="*/ 81163 h 927064"/>
              <a:gd name="connsiteX78" fmla="*/ 164788 w 4338217"/>
              <a:gd name="connsiteY78" fmla="*/ 50419 h 927064"/>
              <a:gd name="connsiteX79" fmla="*/ 314899 w 4338217"/>
              <a:gd name="connsiteY79" fmla="*/ 0 h 92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338217" h="927064">
                <a:moveTo>
                  <a:pt x="0" y="774502"/>
                </a:moveTo>
                <a:lnTo>
                  <a:pt x="37167" y="774502"/>
                </a:lnTo>
                <a:lnTo>
                  <a:pt x="37167" y="927064"/>
                </a:lnTo>
                <a:lnTo>
                  <a:pt x="0" y="927064"/>
                </a:lnTo>
                <a:close/>
                <a:moveTo>
                  <a:pt x="4300967" y="576756"/>
                </a:moveTo>
                <a:lnTo>
                  <a:pt x="4338217" y="576756"/>
                </a:lnTo>
                <a:lnTo>
                  <a:pt x="4338217" y="729318"/>
                </a:lnTo>
                <a:lnTo>
                  <a:pt x="4300967" y="729318"/>
                </a:lnTo>
                <a:close/>
                <a:moveTo>
                  <a:pt x="0" y="472392"/>
                </a:moveTo>
                <a:lnTo>
                  <a:pt x="37167" y="472392"/>
                </a:lnTo>
                <a:lnTo>
                  <a:pt x="37167" y="624944"/>
                </a:lnTo>
                <a:lnTo>
                  <a:pt x="0" y="624944"/>
                </a:lnTo>
                <a:close/>
                <a:moveTo>
                  <a:pt x="4328010" y="269152"/>
                </a:moveTo>
                <a:cubicBezTo>
                  <a:pt x="4334348" y="294991"/>
                  <a:pt x="4338151" y="322060"/>
                  <a:pt x="4338151" y="349129"/>
                </a:cubicBezTo>
                <a:lnTo>
                  <a:pt x="4338151" y="421724"/>
                </a:lnTo>
                <a:lnTo>
                  <a:pt x="4298854" y="421724"/>
                </a:lnTo>
                <a:lnTo>
                  <a:pt x="4298854" y="349129"/>
                </a:lnTo>
                <a:cubicBezTo>
                  <a:pt x="4298854" y="325751"/>
                  <a:pt x="4296319" y="301143"/>
                  <a:pt x="4289981" y="276535"/>
                </a:cubicBezTo>
                <a:close/>
                <a:moveTo>
                  <a:pt x="49189" y="164788"/>
                </a:moveTo>
                <a:lnTo>
                  <a:pt x="81162" y="186280"/>
                </a:lnTo>
                <a:cubicBezTo>
                  <a:pt x="55338" y="228000"/>
                  <a:pt x="39351" y="273512"/>
                  <a:pt x="35662" y="322817"/>
                </a:cubicBezTo>
                <a:lnTo>
                  <a:pt x="0" y="319024"/>
                </a:lnTo>
                <a:cubicBezTo>
                  <a:pt x="3689" y="264662"/>
                  <a:pt x="22135" y="211565"/>
                  <a:pt x="49189" y="164788"/>
                </a:cubicBezTo>
                <a:close/>
                <a:moveTo>
                  <a:pt x="4128982" y="27463"/>
                </a:moveTo>
                <a:cubicBezTo>
                  <a:pt x="4178229" y="48426"/>
                  <a:pt x="4222551" y="81720"/>
                  <a:pt x="4255793" y="122413"/>
                </a:cubicBezTo>
                <a:lnTo>
                  <a:pt x="4227476" y="147075"/>
                </a:lnTo>
                <a:cubicBezTo>
                  <a:pt x="4196697" y="110082"/>
                  <a:pt x="4158530" y="81720"/>
                  <a:pt x="4114208" y="61990"/>
                </a:cubicBezTo>
                <a:close/>
                <a:moveTo>
                  <a:pt x="3823084" y="0"/>
                </a:moveTo>
                <a:lnTo>
                  <a:pt x="3975636" y="0"/>
                </a:lnTo>
                <a:lnTo>
                  <a:pt x="3975636" y="37248"/>
                </a:lnTo>
                <a:lnTo>
                  <a:pt x="3823084" y="37248"/>
                </a:lnTo>
                <a:close/>
                <a:moveTo>
                  <a:pt x="3515479" y="0"/>
                </a:moveTo>
                <a:lnTo>
                  <a:pt x="3668041" y="0"/>
                </a:lnTo>
                <a:lnTo>
                  <a:pt x="3668041" y="37248"/>
                </a:lnTo>
                <a:lnTo>
                  <a:pt x="3515479" y="37248"/>
                </a:lnTo>
                <a:close/>
                <a:moveTo>
                  <a:pt x="3213366" y="0"/>
                </a:moveTo>
                <a:lnTo>
                  <a:pt x="3365918" y="0"/>
                </a:lnTo>
                <a:lnTo>
                  <a:pt x="3365918" y="37248"/>
                </a:lnTo>
                <a:lnTo>
                  <a:pt x="3213366" y="37248"/>
                </a:lnTo>
                <a:close/>
                <a:moveTo>
                  <a:pt x="2905762" y="0"/>
                </a:moveTo>
                <a:lnTo>
                  <a:pt x="3058314" y="0"/>
                </a:lnTo>
                <a:lnTo>
                  <a:pt x="3058314" y="37248"/>
                </a:lnTo>
                <a:lnTo>
                  <a:pt x="2905762" y="37248"/>
                </a:lnTo>
                <a:close/>
                <a:moveTo>
                  <a:pt x="2603652" y="0"/>
                </a:moveTo>
                <a:lnTo>
                  <a:pt x="2756214" y="0"/>
                </a:lnTo>
                <a:lnTo>
                  <a:pt x="2756214" y="37248"/>
                </a:lnTo>
                <a:lnTo>
                  <a:pt x="2603652" y="37248"/>
                </a:lnTo>
                <a:close/>
                <a:moveTo>
                  <a:pt x="2296047" y="0"/>
                </a:moveTo>
                <a:lnTo>
                  <a:pt x="2448599" y="0"/>
                </a:lnTo>
                <a:lnTo>
                  <a:pt x="2448599" y="37248"/>
                </a:lnTo>
                <a:lnTo>
                  <a:pt x="2296047" y="37248"/>
                </a:lnTo>
                <a:close/>
                <a:moveTo>
                  <a:pt x="1993934" y="0"/>
                </a:moveTo>
                <a:lnTo>
                  <a:pt x="2146496" y="0"/>
                </a:lnTo>
                <a:lnTo>
                  <a:pt x="2146496" y="37248"/>
                </a:lnTo>
                <a:lnTo>
                  <a:pt x="1993934" y="37248"/>
                </a:lnTo>
                <a:close/>
                <a:moveTo>
                  <a:pt x="1686330" y="0"/>
                </a:moveTo>
                <a:lnTo>
                  <a:pt x="1838882" y="0"/>
                </a:lnTo>
                <a:lnTo>
                  <a:pt x="1838882" y="37248"/>
                </a:lnTo>
                <a:lnTo>
                  <a:pt x="1686330" y="37248"/>
                </a:lnTo>
                <a:close/>
                <a:moveTo>
                  <a:pt x="1384220" y="0"/>
                </a:moveTo>
                <a:lnTo>
                  <a:pt x="1536772" y="0"/>
                </a:lnTo>
                <a:lnTo>
                  <a:pt x="1536772" y="37248"/>
                </a:lnTo>
                <a:lnTo>
                  <a:pt x="1384220" y="37248"/>
                </a:lnTo>
                <a:close/>
                <a:moveTo>
                  <a:pt x="1076616" y="0"/>
                </a:moveTo>
                <a:lnTo>
                  <a:pt x="1229178" y="0"/>
                </a:lnTo>
                <a:lnTo>
                  <a:pt x="1229178" y="37248"/>
                </a:lnTo>
                <a:lnTo>
                  <a:pt x="1076616" y="37248"/>
                </a:lnTo>
                <a:close/>
                <a:moveTo>
                  <a:pt x="774502" y="0"/>
                </a:moveTo>
                <a:lnTo>
                  <a:pt x="927054" y="0"/>
                </a:lnTo>
                <a:lnTo>
                  <a:pt x="927054" y="37248"/>
                </a:lnTo>
                <a:lnTo>
                  <a:pt x="774502" y="37248"/>
                </a:lnTo>
                <a:close/>
                <a:moveTo>
                  <a:pt x="466898" y="0"/>
                </a:moveTo>
                <a:lnTo>
                  <a:pt x="619450" y="0"/>
                </a:lnTo>
                <a:lnTo>
                  <a:pt x="619450" y="37248"/>
                </a:lnTo>
                <a:lnTo>
                  <a:pt x="466898" y="37248"/>
                </a:lnTo>
                <a:close/>
                <a:moveTo>
                  <a:pt x="314899" y="0"/>
                </a:moveTo>
                <a:lnTo>
                  <a:pt x="317360" y="38122"/>
                </a:lnTo>
                <a:cubicBezTo>
                  <a:pt x="270604" y="41811"/>
                  <a:pt x="225078" y="56568"/>
                  <a:pt x="184475" y="81163"/>
                </a:cubicBezTo>
                <a:lnTo>
                  <a:pt x="164788" y="50419"/>
                </a:lnTo>
                <a:cubicBezTo>
                  <a:pt x="209083" y="22135"/>
                  <a:pt x="261991" y="4919"/>
                  <a:pt x="314899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4" name="Freeform: Shape 120">
            <a:extLst>
              <a:ext uri="{FF2B5EF4-FFF2-40B4-BE49-F238E27FC236}">
                <a16:creationId xmlns:a16="http://schemas.microsoft.com/office/drawing/2014/main" id="{BFBF636B-15A1-D2DC-0847-139AA9619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5885" y="9796747"/>
            <a:ext cx="4343629" cy="1234709"/>
          </a:xfrm>
          <a:custGeom>
            <a:avLst/>
            <a:gdLst>
              <a:gd name="connsiteX0" fmla="*/ 3718716 w 4343629"/>
              <a:gd name="connsiteY0" fmla="*/ 1197459 h 1234709"/>
              <a:gd name="connsiteX1" fmla="*/ 3871278 w 4343629"/>
              <a:gd name="connsiteY1" fmla="*/ 1197459 h 1234709"/>
              <a:gd name="connsiteX2" fmla="*/ 3871278 w 4343629"/>
              <a:gd name="connsiteY2" fmla="*/ 1234709 h 1234709"/>
              <a:gd name="connsiteX3" fmla="*/ 3718716 w 4343629"/>
              <a:gd name="connsiteY3" fmla="*/ 1234709 h 1234709"/>
              <a:gd name="connsiteX4" fmla="*/ 3411112 w 4343629"/>
              <a:gd name="connsiteY4" fmla="*/ 1197459 h 1234709"/>
              <a:gd name="connsiteX5" fmla="*/ 3563664 w 4343629"/>
              <a:gd name="connsiteY5" fmla="*/ 1197459 h 1234709"/>
              <a:gd name="connsiteX6" fmla="*/ 3563664 w 4343629"/>
              <a:gd name="connsiteY6" fmla="*/ 1234709 h 1234709"/>
              <a:gd name="connsiteX7" fmla="*/ 3411112 w 4343629"/>
              <a:gd name="connsiteY7" fmla="*/ 1234709 h 1234709"/>
              <a:gd name="connsiteX8" fmla="*/ 3109002 w 4343629"/>
              <a:gd name="connsiteY8" fmla="*/ 1197459 h 1234709"/>
              <a:gd name="connsiteX9" fmla="*/ 3261564 w 4343629"/>
              <a:gd name="connsiteY9" fmla="*/ 1197459 h 1234709"/>
              <a:gd name="connsiteX10" fmla="*/ 3261564 w 4343629"/>
              <a:gd name="connsiteY10" fmla="*/ 1234709 h 1234709"/>
              <a:gd name="connsiteX11" fmla="*/ 3109002 w 4343629"/>
              <a:gd name="connsiteY11" fmla="*/ 1234709 h 1234709"/>
              <a:gd name="connsiteX12" fmla="*/ 2806889 w 4343629"/>
              <a:gd name="connsiteY12" fmla="*/ 1197459 h 1234709"/>
              <a:gd name="connsiteX13" fmla="*/ 2959441 w 4343629"/>
              <a:gd name="connsiteY13" fmla="*/ 1197459 h 1234709"/>
              <a:gd name="connsiteX14" fmla="*/ 2959441 w 4343629"/>
              <a:gd name="connsiteY14" fmla="*/ 1234709 h 1234709"/>
              <a:gd name="connsiteX15" fmla="*/ 2806889 w 4343629"/>
              <a:gd name="connsiteY15" fmla="*/ 1234709 h 1234709"/>
              <a:gd name="connsiteX16" fmla="*/ 2499285 w 4343629"/>
              <a:gd name="connsiteY16" fmla="*/ 1197459 h 1234709"/>
              <a:gd name="connsiteX17" fmla="*/ 2651837 w 4343629"/>
              <a:gd name="connsiteY17" fmla="*/ 1197459 h 1234709"/>
              <a:gd name="connsiteX18" fmla="*/ 2651837 w 4343629"/>
              <a:gd name="connsiteY18" fmla="*/ 1234709 h 1234709"/>
              <a:gd name="connsiteX19" fmla="*/ 2499285 w 4343629"/>
              <a:gd name="connsiteY19" fmla="*/ 1234709 h 1234709"/>
              <a:gd name="connsiteX20" fmla="*/ 2191680 w 4343629"/>
              <a:gd name="connsiteY20" fmla="*/ 1197459 h 1234709"/>
              <a:gd name="connsiteX21" fmla="*/ 2344242 w 4343629"/>
              <a:gd name="connsiteY21" fmla="*/ 1197459 h 1234709"/>
              <a:gd name="connsiteX22" fmla="*/ 2344242 w 4343629"/>
              <a:gd name="connsiteY22" fmla="*/ 1234709 h 1234709"/>
              <a:gd name="connsiteX23" fmla="*/ 2191680 w 4343629"/>
              <a:gd name="connsiteY23" fmla="*/ 1234709 h 1234709"/>
              <a:gd name="connsiteX24" fmla="*/ 1889570 w 4343629"/>
              <a:gd name="connsiteY24" fmla="*/ 1197459 h 1234709"/>
              <a:gd name="connsiteX25" fmla="*/ 2042122 w 4343629"/>
              <a:gd name="connsiteY25" fmla="*/ 1197459 h 1234709"/>
              <a:gd name="connsiteX26" fmla="*/ 2042122 w 4343629"/>
              <a:gd name="connsiteY26" fmla="*/ 1234709 h 1234709"/>
              <a:gd name="connsiteX27" fmla="*/ 1889570 w 4343629"/>
              <a:gd name="connsiteY27" fmla="*/ 1234709 h 1234709"/>
              <a:gd name="connsiteX28" fmla="*/ 1587457 w 4343629"/>
              <a:gd name="connsiteY28" fmla="*/ 1197459 h 1234709"/>
              <a:gd name="connsiteX29" fmla="*/ 1740009 w 4343629"/>
              <a:gd name="connsiteY29" fmla="*/ 1197459 h 1234709"/>
              <a:gd name="connsiteX30" fmla="*/ 1740009 w 4343629"/>
              <a:gd name="connsiteY30" fmla="*/ 1234709 h 1234709"/>
              <a:gd name="connsiteX31" fmla="*/ 1587457 w 4343629"/>
              <a:gd name="connsiteY31" fmla="*/ 1234709 h 1234709"/>
              <a:gd name="connsiteX32" fmla="*/ 1279853 w 4343629"/>
              <a:gd name="connsiteY32" fmla="*/ 1197459 h 1234709"/>
              <a:gd name="connsiteX33" fmla="*/ 1432415 w 4343629"/>
              <a:gd name="connsiteY33" fmla="*/ 1197459 h 1234709"/>
              <a:gd name="connsiteX34" fmla="*/ 1432415 w 4343629"/>
              <a:gd name="connsiteY34" fmla="*/ 1234709 h 1234709"/>
              <a:gd name="connsiteX35" fmla="*/ 1279853 w 4343629"/>
              <a:gd name="connsiteY35" fmla="*/ 1234709 h 1234709"/>
              <a:gd name="connsiteX36" fmla="*/ 977743 w 4343629"/>
              <a:gd name="connsiteY36" fmla="*/ 1197459 h 1234709"/>
              <a:gd name="connsiteX37" fmla="*/ 1130295 w 4343629"/>
              <a:gd name="connsiteY37" fmla="*/ 1197459 h 1234709"/>
              <a:gd name="connsiteX38" fmla="*/ 1130295 w 4343629"/>
              <a:gd name="connsiteY38" fmla="*/ 1234709 h 1234709"/>
              <a:gd name="connsiteX39" fmla="*/ 977743 w 4343629"/>
              <a:gd name="connsiteY39" fmla="*/ 1234709 h 1234709"/>
              <a:gd name="connsiteX40" fmla="*/ 670139 w 4343629"/>
              <a:gd name="connsiteY40" fmla="*/ 1197459 h 1234709"/>
              <a:gd name="connsiteX41" fmla="*/ 822701 w 4343629"/>
              <a:gd name="connsiteY41" fmla="*/ 1197459 h 1234709"/>
              <a:gd name="connsiteX42" fmla="*/ 822701 w 4343629"/>
              <a:gd name="connsiteY42" fmla="*/ 1234709 h 1234709"/>
              <a:gd name="connsiteX43" fmla="*/ 670139 w 4343629"/>
              <a:gd name="connsiteY43" fmla="*/ 1234709 h 1234709"/>
              <a:gd name="connsiteX44" fmla="*/ 368025 w 4343629"/>
              <a:gd name="connsiteY44" fmla="*/ 1197459 h 1234709"/>
              <a:gd name="connsiteX45" fmla="*/ 520577 w 4343629"/>
              <a:gd name="connsiteY45" fmla="*/ 1197459 h 1234709"/>
              <a:gd name="connsiteX46" fmla="*/ 520577 w 4343629"/>
              <a:gd name="connsiteY46" fmla="*/ 1234709 h 1234709"/>
              <a:gd name="connsiteX47" fmla="*/ 368025 w 4343629"/>
              <a:gd name="connsiteY47" fmla="*/ 1234709 h 1234709"/>
              <a:gd name="connsiteX48" fmla="*/ 4158631 w 4343629"/>
              <a:gd name="connsiteY48" fmla="*/ 1148025 h 1234709"/>
              <a:gd name="connsiteX49" fmla="*/ 4178859 w 4343629"/>
              <a:gd name="connsiteY49" fmla="*/ 1179528 h 1234709"/>
              <a:gd name="connsiteX50" fmla="*/ 4024623 w 4343629"/>
              <a:gd name="connsiteY50" fmla="*/ 1229205 h 1234709"/>
              <a:gd name="connsiteX51" fmla="*/ 4020830 w 4343629"/>
              <a:gd name="connsiteY51" fmla="*/ 1191644 h 1234709"/>
              <a:gd name="connsiteX52" fmla="*/ 4158631 w 4343629"/>
              <a:gd name="connsiteY52" fmla="*/ 1148025 h 1234709"/>
              <a:gd name="connsiteX53" fmla="*/ 110710 w 4343629"/>
              <a:gd name="connsiteY53" fmla="*/ 1082109 h 1234709"/>
              <a:gd name="connsiteX54" fmla="*/ 223978 w 4343629"/>
              <a:gd name="connsiteY54" fmla="*/ 1165961 h 1234709"/>
              <a:gd name="connsiteX55" fmla="*/ 207973 w 4343629"/>
              <a:gd name="connsiteY55" fmla="*/ 1201721 h 1234709"/>
              <a:gd name="connsiteX56" fmla="*/ 82393 w 4343629"/>
              <a:gd name="connsiteY56" fmla="*/ 1106771 h 1234709"/>
              <a:gd name="connsiteX57" fmla="*/ 4302526 w 4343629"/>
              <a:gd name="connsiteY57" fmla="*/ 917321 h 1234709"/>
              <a:gd name="connsiteX58" fmla="*/ 4338190 w 4343629"/>
              <a:gd name="connsiteY58" fmla="*/ 921012 h 1234709"/>
              <a:gd name="connsiteX59" fmla="*/ 4288999 w 4343629"/>
              <a:gd name="connsiteY59" fmla="*/ 1069893 h 1234709"/>
              <a:gd name="connsiteX60" fmla="*/ 4257024 w 4343629"/>
              <a:gd name="connsiteY60" fmla="*/ 1050206 h 1234709"/>
              <a:gd name="connsiteX61" fmla="*/ 4302526 w 4343629"/>
              <a:gd name="connsiteY61" fmla="*/ 917321 h 1234709"/>
              <a:gd name="connsiteX62" fmla="*/ 0 w 4343629"/>
              <a:gd name="connsiteY62" fmla="*/ 812954 h 1234709"/>
              <a:gd name="connsiteX63" fmla="*/ 39295 w 4343629"/>
              <a:gd name="connsiteY63" fmla="*/ 812954 h 1234709"/>
              <a:gd name="connsiteX64" fmla="*/ 39295 w 4343629"/>
              <a:gd name="connsiteY64" fmla="*/ 887545 h 1234709"/>
              <a:gd name="connsiteX65" fmla="*/ 48168 w 4343629"/>
              <a:gd name="connsiteY65" fmla="*/ 962137 h 1234709"/>
              <a:gd name="connsiteX66" fmla="*/ 11408 w 4343629"/>
              <a:gd name="connsiteY66" fmla="*/ 970987 h 1234709"/>
              <a:gd name="connsiteX67" fmla="*/ 0 w 4343629"/>
              <a:gd name="connsiteY67" fmla="*/ 887545 h 1234709"/>
              <a:gd name="connsiteX68" fmla="*/ 4306462 w 4343629"/>
              <a:gd name="connsiteY68" fmla="*/ 615208 h 1234709"/>
              <a:gd name="connsiteX69" fmla="*/ 4343629 w 4343629"/>
              <a:gd name="connsiteY69" fmla="*/ 615208 h 1234709"/>
              <a:gd name="connsiteX70" fmla="*/ 4343629 w 4343629"/>
              <a:gd name="connsiteY70" fmla="*/ 767760 h 1234709"/>
              <a:gd name="connsiteX71" fmla="*/ 4306462 w 4343629"/>
              <a:gd name="connsiteY71" fmla="*/ 767760 h 1234709"/>
              <a:gd name="connsiteX72" fmla="*/ 0 w 4343629"/>
              <a:gd name="connsiteY72" fmla="*/ 505350 h 1234709"/>
              <a:gd name="connsiteX73" fmla="*/ 37248 w 4343629"/>
              <a:gd name="connsiteY73" fmla="*/ 505350 h 1234709"/>
              <a:gd name="connsiteX74" fmla="*/ 37248 w 4343629"/>
              <a:gd name="connsiteY74" fmla="*/ 657912 h 1234709"/>
              <a:gd name="connsiteX75" fmla="*/ 0 w 4343629"/>
              <a:gd name="connsiteY75" fmla="*/ 657912 h 1234709"/>
              <a:gd name="connsiteX76" fmla="*/ 4306462 w 4343629"/>
              <a:gd name="connsiteY76" fmla="*/ 307604 h 1234709"/>
              <a:gd name="connsiteX77" fmla="*/ 4343629 w 4343629"/>
              <a:gd name="connsiteY77" fmla="*/ 307604 h 1234709"/>
              <a:gd name="connsiteX78" fmla="*/ 4343629 w 4343629"/>
              <a:gd name="connsiteY78" fmla="*/ 460156 h 1234709"/>
              <a:gd name="connsiteX79" fmla="*/ 4306462 w 4343629"/>
              <a:gd name="connsiteY79" fmla="*/ 460156 h 1234709"/>
              <a:gd name="connsiteX80" fmla="*/ 0 w 4343629"/>
              <a:gd name="connsiteY80" fmla="*/ 203240 h 1234709"/>
              <a:gd name="connsiteX81" fmla="*/ 37248 w 4343629"/>
              <a:gd name="connsiteY81" fmla="*/ 203240 h 1234709"/>
              <a:gd name="connsiteX82" fmla="*/ 37248 w 4343629"/>
              <a:gd name="connsiteY82" fmla="*/ 355792 h 1234709"/>
              <a:gd name="connsiteX83" fmla="*/ 0 w 4343629"/>
              <a:gd name="connsiteY83" fmla="*/ 355792 h 1234709"/>
              <a:gd name="connsiteX84" fmla="*/ 4306462 w 4343629"/>
              <a:gd name="connsiteY84" fmla="*/ 0 h 1234709"/>
              <a:gd name="connsiteX85" fmla="*/ 4343629 w 4343629"/>
              <a:gd name="connsiteY85" fmla="*/ 0 h 1234709"/>
              <a:gd name="connsiteX86" fmla="*/ 4343629 w 4343629"/>
              <a:gd name="connsiteY86" fmla="*/ 152562 h 1234709"/>
              <a:gd name="connsiteX87" fmla="*/ 4306462 w 4343629"/>
              <a:gd name="connsiteY87" fmla="*/ 152562 h 1234709"/>
              <a:gd name="connsiteX88" fmla="*/ 0 w 4343629"/>
              <a:gd name="connsiteY88" fmla="*/ 0 h 1234709"/>
              <a:gd name="connsiteX89" fmla="*/ 37248 w 4343629"/>
              <a:gd name="connsiteY89" fmla="*/ 0 h 1234709"/>
              <a:gd name="connsiteX90" fmla="*/ 37248 w 4343629"/>
              <a:gd name="connsiteY90" fmla="*/ 48137 h 1234709"/>
              <a:gd name="connsiteX91" fmla="*/ 0 w 4343629"/>
              <a:gd name="connsiteY91" fmla="*/ 48137 h 123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343629" h="1234709">
                <a:moveTo>
                  <a:pt x="3718716" y="1197459"/>
                </a:moveTo>
                <a:lnTo>
                  <a:pt x="3871278" y="1197459"/>
                </a:lnTo>
                <a:lnTo>
                  <a:pt x="3871278" y="1234709"/>
                </a:lnTo>
                <a:lnTo>
                  <a:pt x="3718716" y="1234709"/>
                </a:lnTo>
                <a:close/>
                <a:moveTo>
                  <a:pt x="3411112" y="1197459"/>
                </a:moveTo>
                <a:lnTo>
                  <a:pt x="3563664" y="1197459"/>
                </a:lnTo>
                <a:lnTo>
                  <a:pt x="3563664" y="1234709"/>
                </a:lnTo>
                <a:lnTo>
                  <a:pt x="3411112" y="1234709"/>
                </a:lnTo>
                <a:close/>
                <a:moveTo>
                  <a:pt x="3109002" y="1197459"/>
                </a:moveTo>
                <a:lnTo>
                  <a:pt x="3261564" y="1197459"/>
                </a:lnTo>
                <a:lnTo>
                  <a:pt x="3261564" y="1234709"/>
                </a:lnTo>
                <a:lnTo>
                  <a:pt x="3109002" y="1234709"/>
                </a:lnTo>
                <a:close/>
                <a:moveTo>
                  <a:pt x="2806889" y="1197459"/>
                </a:moveTo>
                <a:lnTo>
                  <a:pt x="2959441" y="1197459"/>
                </a:lnTo>
                <a:lnTo>
                  <a:pt x="2959441" y="1234709"/>
                </a:lnTo>
                <a:lnTo>
                  <a:pt x="2806889" y="1234709"/>
                </a:lnTo>
                <a:close/>
                <a:moveTo>
                  <a:pt x="2499285" y="1197459"/>
                </a:moveTo>
                <a:lnTo>
                  <a:pt x="2651837" y="1197459"/>
                </a:lnTo>
                <a:lnTo>
                  <a:pt x="2651837" y="1234709"/>
                </a:lnTo>
                <a:lnTo>
                  <a:pt x="2499285" y="1234709"/>
                </a:lnTo>
                <a:close/>
                <a:moveTo>
                  <a:pt x="2191680" y="1197459"/>
                </a:moveTo>
                <a:lnTo>
                  <a:pt x="2344242" y="1197459"/>
                </a:lnTo>
                <a:lnTo>
                  <a:pt x="2344242" y="1234709"/>
                </a:lnTo>
                <a:lnTo>
                  <a:pt x="2191680" y="1234709"/>
                </a:lnTo>
                <a:close/>
                <a:moveTo>
                  <a:pt x="1889570" y="1197459"/>
                </a:moveTo>
                <a:lnTo>
                  <a:pt x="2042122" y="1197459"/>
                </a:lnTo>
                <a:lnTo>
                  <a:pt x="2042122" y="1234709"/>
                </a:lnTo>
                <a:lnTo>
                  <a:pt x="1889570" y="1234709"/>
                </a:lnTo>
                <a:close/>
                <a:moveTo>
                  <a:pt x="1587457" y="1197459"/>
                </a:moveTo>
                <a:lnTo>
                  <a:pt x="1740009" y="1197459"/>
                </a:lnTo>
                <a:lnTo>
                  <a:pt x="1740009" y="1234709"/>
                </a:lnTo>
                <a:lnTo>
                  <a:pt x="1587457" y="1234709"/>
                </a:lnTo>
                <a:close/>
                <a:moveTo>
                  <a:pt x="1279853" y="1197459"/>
                </a:moveTo>
                <a:lnTo>
                  <a:pt x="1432415" y="1197459"/>
                </a:lnTo>
                <a:lnTo>
                  <a:pt x="1432415" y="1234709"/>
                </a:lnTo>
                <a:lnTo>
                  <a:pt x="1279853" y="1234709"/>
                </a:lnTo>
                <a:close/>
                <a:moveTo>
                  <a:pt x="977743" y="1197459"/>
                </a:moveTo>
                <a:lnTo>
                  <a:pt x="1130295" y="1197459"/>
                </a:lnTo>
                <a:lnTo>
                  <a:pt x="1130295" y="1234709"/>
                </a:lnTo>
                <a:lnTo>
                  <a:pt x="977743" y="1234709"/>
                </a:lnTo>
                <a:close/>
                <a:moveTo>
                  <a:pt x="670139" y="1197459"/>
                </a:moveTo>
                <a:lnTo>
                  <a:pt x="822701" y="1197459"/>
                </a:lnTo>
                <a:lnTo>
                  <a:pt x="822701" y="1234709"/>
                </a:lnTo>
                <a:lnTo>
                  <a:pt x="670139" y="1234709"/>
                </a:lnTo>
                <a:close/>
                <a:moveTo>
                  <a:pt x="368025" y="1197459"/>
                </a:moveTo>
                <a:lnTo>
                  <a:pt x="520577" y="1197459"/>
                </a:lnTo>
                <a:lnTo>
                  <a:pt x="520577" y="1234709"/>
                </a:lnTo>
                <a:lnTo>
                  <a:pt x="368025" y="1234709"/>
                </a:lnTo>
                <a:close/>
                <a:moveTo>
                  <a:pt x="4158631" y="1148025"/>
                </a:moveTo>
                <a:lnTo>
                  <a:pt x="4178859" y="1179528"/>
                </a:lnTo>
                <a:cubicBezTo>
                  <a:pt x="4132082" y="1207396"/>
                  <a:pt x="4078985" y="1224359"/>
                  <a:pt x="4024623" y="1229205"/>
                </a:cubicBezTo>
                <a:lnTo>
                  <a:pt x="4020830" y="1191644"/>
                </a:lnTo>
                <a:cubicBezTo>
                  <a:pt x="4070135" y="1186798"/>
                  <a:pt x="4116911" y="1173470"/>
                  <a:pt x="4158631" y="1148025"/>
                </a:cubicBezTo>
                <a:close/>
                <a:moveTo>
                  <a:pt x="110710" y="1082109"/>
                </a:moveTo>
                <a:cubicBezTo>
                  <a:pt x="140258" y="1117869"/>
                  <a:pt x="179656" y="1147464"/>
                  <a:pt x="223978" y="1165961"/>
                </a:cubicBezTo>
                <a:lnTo>
                  <a:pt x="207973" y="1201721"/>
                </a:lnTo>
                <a:cubicBezTo>
                  <a:pt x="159957" y="1179525"/>
                  <a:pt x="115635" y="1147464"/>
                  <a:pt x="82393" y="1106771"/>
                </a:cubicBezTo>
                <a:close/>
                <a:moveTo>
                  <a:pt x="4302526" y="917321"/>
                </a:moveTo>
                <a:lnTo>
                  <a:pt x="4338190" y="921012"/>
                </a:lnTo>
                <a:cubicBezTo>
                  <a:pt x="4334501" y="972690"/>
                  <a:pt x="4317284" y="1025598"/>
                  <a:pt x="4288999" y="1069893"/>
                </a:cubicBezTo>
                <a:lnTo>
                  <a:pt x="4257024" y="1050206"/>
                </a:lnTo>
                <a:cubicBezTo>
                  <a:pt x="4282850" y="1009602"/>
                  <a:pt x="4297607" y="964077"/>
                  <a:pt x="4302526" y="917321"/>
                </a:cubicBezTo>
                <a:close/>
                <a:moveTo>
                  <a:pt x="0" y="812954"/>
                </a:moveTo>
                <a:lnTo>
                  <a:pt x="39295" y="812954"/>
                </a:lnTo>
                <a:lnTo>
                  <a:pt x="39295" y="887545"/>
                </a:lnTo>
                <a:cubicBezTo>
                  <a:pt x="39295" y="912831"/>
                  <a:pt x="41830" y="938116"/>
                  <a:pt x="48168" y="962137"/>
                </a:cubicBezTo>
                <a:lnTo>
                  <a:pt x="11408" y="970987"/>
                </a:lnTo>
                <a:cubicBezTo>
                  <a:pt x="5071" y="944437"/>
                  <a:pt x="0" y="916623"/>
                  <a:pt x="0" y="887545"/>
                </a:cubicBezTo>
                <a:close/>
                <a:moveTo>
                  <a:pt x="4306462" y="615208"/>
                </a:moveTo>
                <a:lnTo>
                  <a:pt x="4343629" y="615208"/>
                </a:lnTo>
                <a:lnTo>
                  <a:pt x="4343629" y="767760"/>
                </a:lnTo>
                <a:lnTo>
                  <a:pt x="4306462" y="767760"/>
                </a:lnTo>
                <a:close/>
                <a:moveTo>
                  <a:pt x="0" y="505350"/>
                </a:moveTo>
                <a:lnTo>
                  <a:pt x="37248" y="505350"/>
                </a:lnTo>
                <a:lnTo>
                  <a:pt x="37248" y="657912"/>
                </a:lnTo>
                <a:lnTo>
                  <a:pt x="0" y="657912"/>
                </a:lnTo>
                <a:close/>
                <a:moveTo>
                  <a:pt x="4306462" y="307604"/>
                </a:moveTo>
                <a:lnTo>
                  <a:pt x="4343629" y="307604"/>
                </a:lnTo>
                <a:lnTo>
                  <a:pt x="4343629" y="460156"/>
                </a:lnTo>
                <a:lnTo>
                  <a:pt x="4306462" y="460156"/>
                </a:lnTo>
                <a:close/>
                <a:moveTo>
                  <a:pt x="0" y="203240"/>
                </a:moveTo>
                <a:lnTo>
                  <a:pt x="37248" y="203240"/>
                </a:lnTo>
                <a:lnTo>
                  <a:pt x="37248" y="355792"/>
                </a:lnTo>
                <a:lnTo>
                  <a:pt x="0" y="355792"/>
                </a:lnTo>
                <a:close/>
                <a:moveTo>
                  <a:pt x="4306462" y="0"/>
                </a:moveTo>
                <a:lnTo>
                  <a:pt x="4343629" y="0"/>
                </a:lnTo>
                <a:lnTo>
                  <a:pt x="4343629" y="152562"/>
                </a:lnTo>
                <a:lnTo>
                  <a:pt x="4306462" y="152562"/>
                </a:lnTo>
                <a:close/>
                <a:moveTo>
                  <a:pt x="0" y="0"/>
                </a:moveTo>
                <a:lnTo>
                  <a:pt x="37248" y="0"/>
                </a:lnTo>
                <a:lnTo>
                  <a:pt x="37248" y="48137"/>
                </a:lnTo>
                <a:lnTo>
                  <a:pt x="0" y="481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DD958CC9-8804-348A-22DF-A4D3BF3F2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424" y="9796747"/>
            <a:ext cx="38449" cy="1213940"/>
          </a:xfrm>
          <a:custGeom>
            <a:avLst/>
            <a:gdLst>
              <a:gd name="T0" fmla="*/ 31 w 32"/>
              <a:gd name="T1" fmla="*/ 974 h 975"/>
              <a:gd name="T2" fmla="*/ 0 w 32"/>
              <a:gd name="T3" fmla="*/ 974 h 975"/>
              <a:gd name="T4" fmla="*/ 0 w 32"/>
              <a:gd name="T5" fmla="*/ 0 h 975"/>
              <a:gd name="T6" fmla="*/ 31 w 32"/>
              <a:gd name="T7" fmla="*/ 0 h 975"/>
              <a:gd name="T8" fmla="*/ 31 w 32"/>
              <a:gd name="T9" fmla="*/ 974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975">
                <a:moveTo>
                  <a:pt x="31" y="974"/>
                </a:moveTo>
                <a:lnTo>
                  <a:pt x="0" y="974"/>
                </a:lnTo>
                <a:lnTo>
                  <a:pt x="0" y="0"/>
                </a:lnTo>
                <a:lnTo>
                  <a:pt x="31" y="0"/>
                </a:lnTo>
                <a:lnTo>
                  <a:pt x="31" y="974"/>
                </a:ln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5A30641-76A6-1FB8-DC41-6D5E0061D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678" y="10790970"/>
            <a:ext cx="439435" cy="439435"/>
          </a:xfrm>
          <a:custGeom>
            <a:avLst/>
            <a:gdLst>
              <a:gd name="T0" fmla="*/ 353 w 354"/>
              <a:gd name="T1" fmla="*/ 177 h 354"/>
              <a:gd name="T2" fmla="*/ 353 w 354"/>
              <a:gd name="T3" fmla="*/ 177 h 354"/>
              <a:gd name="T4" fmla="*/ 176 w 354"/>
              <a:gd name="T5" fmla="*/ 353 h 354"/>
              <a:gd name="T6" fmla="*/ 176 w 354"/>
              <a:gd name="T7" fmla="*/ 353 h 354"/>
              <a:gd name="T8" fmla="*/ 0 w 354"/>
              <a:gd name="T9" fmla="*/ 177 h 354"/>
              <a:gd name="T10" fmla="*/ 0 w 354"/>
              <a:gd name="T11" fmla="*/ 177 h 354"/>
              <a:gd name="T12" fmla="*/ 176 w 354"/>
              <a:gd name="T13" fmla="*/ 0 h 354"/>
              <a:gd name="T14" fmla="*/ 176 w 354"/>
              <a:gd name="T15" fmla="*/ 0 h 354"/>
              <a:gd name="T16" fmla="*/ 353 w 354"/>
              <a:gd name="T17" fmla="*/ 177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4" h="354">
                <a:moveTo>
                  <a:pt x="353" y="177"/>
                </a:moveTo>
                <a:lnTo>
                  <a:pt x="353" y="177"/>
                </a:lnTo>
                <a:cubicBezTo>
                  <a:pt x="353" y="274"/>
                  <a:pt x="274" y="353"/>
                  <a:pt x="176" y="353"/>
                </a:cubicBezTo>
                <a:lnTo>
                  <a:pt x="176" y="353"/>
                </a:lnTo>
                <a:cubicBezTo>
                  <a:pt x="79" y="353"/>
                  <a:pt x="0" y="274"/>
                  <a:pt x="0" y="177"/>
                </a:cubicBezTo>
                <a:lnTo>
                  <a:pt x="0" y="177"/>
                </a:lnTo>
                <a:cubicBezTo>
                  <a:pt x="0" y="79"/>
                  <a:pt x="79" y="0"/>
                  <a:pt x="176" y="0"/>
                </a:cubicBezTo>
                <a:lnTo>
                  <a:pt x="176" y="0"/>
                </a:lnTo>
                <a:cubicBezTo>
                  <a:pt x="274" y="0"/>
                  <a:pt x="353" y="79"/>
                  <a:pt x="353" y="177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60DCA8D0-C296-050A-8CD6-B09766B15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4994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1 w 2794"/>
              <a:gd name="T5" fmla="*/ 3370 h 3411"/>
              <a:gd name="T6" fmla="*/ 321 w 2794"/>
              <a:gd name="T7" fmla="*/ 3370 h 3411"/>
              <a:gd name="T8" fmla="*/ 321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1 w 2794"/>
              <a:gd name="T19" fmla="*/ 0 h 3411"/>
              <a:gd name="T20" fmla="*/ 1725 w 2794"/>
              <a:gd name="T21" fmla="*/ 0 h 3411"/>
              <a:gd name="T22" fmla="*/ 1725 w 2794"/>
              <a:gd name="T23" fmla="*/ 0 h 3411"/>
              <a:gd name="T24" fmla="*/ 1396 w 2794"/>
              <a:gd name="T25" fmla="*/ 239 h 3411"/>
              <a:gd name="T26" fmla="*/ 1396 w 2794"/>
              <a:gd name="T27" fmla="*/ 239 h 3411"/>
              <a:gd name="T28" fmla="*/ 1067 w 2794"/>
              <a:gd name="T29" fmla="*/ 0 h 3411"/>
              <a:gd name="T30" fmla="*/ 321 w 2794"/>
              <a:gd name="T31" fmla="*/ 0 h 3411"/>
              <a:gd name="T32" fmla="*/ 321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1 w 2794"/>
              <a:gd name="T41" fmla="*/ 3410 h 3411"/>
              <a:gd name="T42" fmla="*/ 2471 w 2794"/>
              <a:gd name="T43" fmla="*/ 3410 h 3411"/>
              <a:gd name="T44" fmla="*/ 2471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1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1" y="3370"/>
                </a:cubicBezTo>
                <a:lnTo>
                  <a:pt x="321" y="3370"/>
                </a:lnTo>
                <a:lnTo>
                  <a:pt x="321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1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80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1" y="0"/>
                </a:lnTo>
                <a:lnTo>
                  <a:pt x="321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1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8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8" y="0"/>
                  <a:pt x="24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E7F52BA6-9B3B-69A4-19F9-103922EE6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4027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2 w 2794"/>
              <a:gd name="T5" fmla="*/ 3370 h 3411"/>
              <a:gd name="T6" fmla="*/ 322 w 2794"/>
              <a:gd name="T7" fmla="*/ 3370 h 3411"/>
              <a:gd name="T8" fmla="*/ 322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2 w 2794"/>
              <a:gd name="T19" fmla="*/ 0 h 3411"/>
              <a:gd name="T20" fmla="*/ 1726 w 2794"/>
              <a:gd name="T21" fmla="*/ 0 h 3411"/>
              <a:gd name="T22" fmla="*/ 1726 w 2794"/>
              <a:gd name="T23" fmla="*/ 0 h 3411"/>
              <a:gd name="T24" fmla="*/ 1397 w 2794"/>
              <a:gd name="T25" fmla="*/ 239 h 3411"/>
              <a:gd name="T26" fmla="*/ 1397 w 2794"/>
              <a:gd name="T27" fmla="*/ 239 h 3411"/>
              <a:gd name="T28" fmla="*/ 1067 w 2794"/>
              <a:gd name="T29" fmla="*/ 0 h 3411"/>
              <a:gd name="T30" fmla="*/ 322 w 2794"/>
              <a:gd name="T31" fmla="*/ 0 h 3411"/>
              <a:gd name="T32" fmla="*/ 322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2 w 2794"/>
              <a:gd name="T41" fmla="*/ 3410 h 3411"/>
              <a:gd name="T42" fmla="*/ 2472 w 2794"/>
              <a:gd name="T43" fmla="*/ 3410 h 3411"/>
              <a:gd name="T44" fmla="*/ 2472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2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2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2" y="0"/>
                </a:moveTo>
                <a:lnTo>
                  <a:pt x="1726" y="0"/>
                </a:lnTo>
                <a:lnTo>
                  <a:pt x="1726" y="0"/>
                </a:lnTo>
                <a:cubicBezTo>
                  <a:pt x="1681" y="139"/>
                  <a:pt x="1551" y="239"/>
                  <a:pt x="1397" y="239"/>
                </a:cubicBezTo>
                <a:lnTo>
                  <a:pt x="1397" y="239"/>
                </a:lnTo>
                <a:cubicBezTo>
                  <a:pt x="1243" y="239"/>
                  <a:pt x="1113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5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5" y="3410"/>
                  <a:pt x="322" y="3410"/>
                </a:cubicBezTo>
                <a:lnTo>
                  <a:pt x="2472" y="3410"/>
                </a:lnTo>
                <a:lnTo>
                  <a:pt x="2472" y="3410"/>
                </a:lnTo>
                <a:cubicBezTo>
                  <a:pt x="2649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9" y="0"/>
                  <a:pt x="2472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7F29423F-CED8-2663-007E-E10F04273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0781" y="5039865"/>
            <a:ext cx="763520" cy="763520"/>
          </a:xfrm>
          <a:custGeom>
            <a:avLst/>
            <a:gdLst>
              <a:gd name="T0" fmla="*/ 306 w 612"/>
              <a:gd name="T1" fmla="*/ 0 h 611"/>
              <a:gd name="T2" fmla="*/ 306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6 w 612"/>
              <a:gd name="T9" fmla="*/ 610 h 611"/>
              <a:gd name="T10" fmla="*/ 306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6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6" y="0"/>
                </a:moveTo>
                <a:lnTo>
                  <a:pt x="306" y="0"/>
                </a:lnTo>
                <a:cubicBezTo>
                  <a:pt x="137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7" y="610"/>
                  <a:pt x="306" y="610"/>
                </a:cubicBezTo>
                <a:lnTo>
                  <a:pt x="306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6" y="0"/>
                </a:cubicBezTo>
              </a:path>
            </a:pathLst>
          </a:custGeom>
          <a:solidFill>
            <a:srgbClr val="D9D9D9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3C19FC0B-0BA0-7BFB-DA67-A5773B579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595" y="5550709"/>
            <a:ext cx="3477030" cy="4251532"/>
          </a:xfrm>
          <a:custGeom>
            <a:avLst/>
            <a:gdLst>
              <a:gd name="T0" fmla="*/ 2751 w 2793"/>
              <a:gd name="T1" fmla="*/ 3089 h 3411"/>
              <a:gd name="T2" fmla="*/ 2751 w 2793"/>
              <a:gd name="T3" fmla="*/ 3089 h 3411"/>
              <a:gd name="T4" fmla="*/ 2471 w 2793"/>
              <a:gd name="T5" fmla="*/ 3370 h 3411"/>
              <a:gd name="T6" fmla="*/ 321 w 2793"/>
              <a:gd name="T7" fmla="*/ 3370 h 3411"/>
              <a:gd name="T8" fmla="*/ 321 w 2793"/>
              <a:gd name="T9" fmla="*/ 3370 h 3411"/>
              <a:gd name="T10" fmla="*/ 41 w 2793"/>
              <a:gd name="T11" fmla="*/ 3089 h 3411"/>
              <a:gd name="T12" fmla="*/ 41 w 2793"/>
              <a:gd name="T13" fmla="*/ 935 h 3411"/>
              <a:gd name="T14" fmla="*/ 2751 w 2793"/>
              <a:gd name="T15" fmla="*/ 935 h 3411"/>
              <a:gd name="T16" fmla="*/ 2751 w 2793"/>
              <a:gd name="T17" fmla="*/ 3089 h 3411"/>
              <a:gd name="T18" fmla="*/ 2471 w 2793"/>
              <a:gd name="T19" fmla="*/ 0 h 3411"/>
              <a:gd name="T20" fmla="*/ 1725 w 2793"/>
              <a:gd name="T21" fmla="*/ 0 h 3411"/>
              <a:gd name="T22" fmla="*/ 1725 w 2793"/>
              <a:gd name="T23" fmla="*/ 0 h 3411"/>
              <a:gd name="T24" fmla="*/ 1396 w 2793"/>
              <a:gd name="T25" fmla="*/ 239 h 3411"/>
              <a:gd name="T26" fmla="*/ 1396 w 2793"/>
              <a:gd name="T27" fmla="*/ 239 h 3411"/>
              <a:gd name="T28" fmla="*/ 1067 w 2793"/>
              <a:gd name="T29" fmla="*/ 0 h 3411"/>
              <a:gd name="T30" fmla="*/ 321 w 2793"/>
              <a:gd name="T31" fmla="*/ 0 h 3411"/>
              <a:gd name="T32" fmla="*/ 321 w 2793"/>
              <a:gd name="T33" fmla="*/ 0 h 3411"/>
              <a:gd name="T34" fmla="*/ 0 w 2793"/>
              <a:gd name="T35" fmla="*/ 321 h 3411"/>
              <a:gd name="T36" fmla="*/ 0 w 2793"/>
              <a:gd name="T37" fmla="*/ 3089 h 3411"/>
              <a:gd name="T38" fmla="*/ 0 w 2793"/>
              <a:gd name="T39" fmla="*/ 3089 h 3411"/>
              <a:gd name="T40" fmla="*/ 321 w 2793"/>
              <a:gd name="T41" fmla="*/ 3410 h 3411"/>
              <a:gd name="T42" fmla="*/ 2471 w 2793"/>
              <a:gd name="T43" fmla="*/ 3410 h 3411"/>
              <a:gd name="T44" fmla="*/ 2471 w 2793"/>
              <a:gd name="T45" fmla="*/ 3410 h 3411"/>
              <a:gd name="T46" fmla="*/ 2792 w 2793"/>
              <a:gd name="T47" fmla="*/ 3089 h 3411"/>
              <a:gd name="T48" fmla="*/ 2792 w 2793"/>
              <a:gd name="T49" fmla="*/ 321 h 3411"/>
              <a:gd name="T50" fmla="*/ 2792 w 2793"/>
              <a:gd name="T51" fmla="*/ 321 h 3411"/>
              <a:gd name="T52" fmla="*/ 2471 w 2793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3" h="3411">
                <a:moveTo>
                  <a:pt x="2751" y="3089"/>
                </a:moveTo>
                <a:lnTo>
                  <a:pt x="2751" y="3089"/>
                </a:lnTo>
                <a:cubicBezTo>
                  <a:pt x="2751" y="3244"/>
                  <a:pt x="2625" y="3370"/>
                  <a:pt x="2471" y="3370"/>
                </a:cubicBezTo>
                <a:lnTo>
                  <a:pt x="321" y="3370"/>
                </a:lnTo>
                <a:lnTo>
                  <a:pt x="321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1" y="935"/>
                </a:lnTo>
                <a:lnTo>
                  <a:pt x="2751" y="3089"/>
                </a:lnTo>
                <a:close/>
                <a:moveTo>
                  <a:pt x="2471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80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1" y="0"/>
                </a:lnTo>
                <a:lnTo>
                  <a:pt x="321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1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8" y="3410"/>
                  <a:pt x="2792" y="3266"/>
                  <a:pt x="2792" y="3089"/>
                </a:cubicBezTo>
                <a:lnTo>
                  <a:pt x="2792" y="321"/>
                </a:lnTo>
                <a:lnTo>
                  <a:pt x="2792" y="321"/>
                </a:lnTo>
                <a:cubicBezTo>
                  <a:pt x="2792" y="145"/>
                  <a:pt x="2648" y="0"/>
                  <a:pt x="24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778E2DFD-8C56-E222-3989-1F3EF1830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7565" y="5550709"/>
            <a:ext cx="3477027" cy="4251532"/>
          </a:xfrm>
          <a:custGeom>
            <a:avLst/>
            <a:gdLst>
              <a:gd name="T0" fmla="*/ 2751 w 2793"/>
              <a:gd name="T1" fmla="*/ 3089 h 3411"/>
              <a:gd name="T2" fmla="*/ 2751 w 2793"/>
              <a:gd name="T3" fmla="*/ 3089 h 3411"/>
              <a:gd name="T4" fmla="*/ 2470 w 2793"/>
              <a:gd name="T5" fmla="*/ 3370 h 3411"/>
              <a:gd name="T6" fmla="*/ 322 w 2793"/>
              <a:gd name="T7" fmla="*/ 3370 h 3411"/>
              <a:gd name="T8" fmla="*/ 322 w 2793"/>
              <a:gd name="T9" fmla="*/ 3370 h 3411"/>
              <a:gd name="T10" fmla="*/ 41 w 2793"/>
              <a:gd name="T11" fmla="*/ 3089 h 3411"/>
              <a:gd name="T12" fmla="*/ 41 w 2793"/>
              <a:gd name="T13" fmla="*/ 935 h 3411"/>
              <a:gd name="T14" fmla="*/ 2751 w 2793"/>
              <a:gd name="T15" fmla="*/ 935 h 3411"/>
              <a:gd name="T16" fmla="*/ 2751 w 2793"/>
              <a:gd name="T17" fmla="*/ 3089 h 3411"/>
              <a:gd name="T18" fmla="*/ 2470 w 2793"/>
              <a:gd name="T19" fmla="*/ 0 h 3411"/>
              <a:gd name="T20" fmla="*/ 1725 w 2793"/>
              <a:gd name="T21" fmla="*/ 0 h 3411"/>
              <a:gd name="T22" fmla="*/ 1725 w 2793"/>
              <a:gd name="T23" fmla="*/ 0 h 3411"/>
              <a:gd name="T24" fmla="*/ 1396 w 2793"/>
              <a:gd name="T25" fmla="*/ 239 h 3411"/>
              <a:gd name="T26" fmla="*/ 1396 w 2793"/>
              <a:gd name="T27" fmla="*/ 239 h 3411"/>
              <a:gd name="T28" fmla="*/ 1067 w 2793"/>
              <a:gd name="T29" fmla="*/ 0 h 3411"/>
              <a:gd name="T30" fmla="*/ 322 w 2793"/>
              <a:gd name="T31" fmla="*/ 0 h 3411"/>
              <a:gd name="T32" fmla="*/ 322 w 2793"/>
              <a:gd name="T33" fmla="*/ 0 h 3411"/>
              <a:gd name="T34" fmla="*/ 0 w 2793"/>
              <a:gd name="T35" fmla="*/ 321 h 3411"/>
              <a:gd name="T36" fmla="*/ 0 w 2793"/>
              <a:gd name="T37" fmla="*/ 3089 h 3411"/>
              <a:gd name="T38" fmla="*/ 0 w 2793"/>
              <a:gd name="T39" fmla="*/ 3089 h 3411"/>
              <a:gd name="T40" fmla="*/ 322 w 2793"/>
              <a:gd name="T41" fmla="*/ 3410 h 3411"/>
              <a:gd name="T42" fmla="*/ 2470 w 2793"/>
              <a:gd name="T43" fmla="*/ 3410 h 3411"/>
              <a:gd name="T44" fmla="*/ 2470 w 2793"/>
              <a:gd name="T45" fmla="*/ 3410 h 3411"/>
              <a:gd name="T46" fmla="*/ 2792 w 2793"/>
              <a:gd name="T47" fmla="*/ 3089 h 3411"/>
              <a:gd name="T48" fmla="*/ 2792 w 2793"/>
              <a:gd name="T49" fmla="*/ 321 h 3411"/>
              <a:gd name="T50" fmla="*/ 2792 w 2793"/>
              <a:gd name="T51" fmla="*/ 321 h 3411"/>
              <a:gd name="T52" fmla="*/ 2470 w 2793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3" h="3411">
                <a:moveTo>
                  <a:pt x="2751" y="3089"/>
                </a:moveTo>
                <a:lnTo>
                  <a:pt x="2751" y="3089"/>
                </a:lnTo>
                <a:cubicBezTo>
                  <a:pt x="2751" y="3244"/>
                  <a:pt x="2625" y="3370"/>
                  <a:pt x="2470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1" y="935"/>
                </a:lnTo>
                <a:lnTo>
                  <a:pt x="2751" y="3089"/>
                </a:lnTo>
                <a:close/>
                <a:moveTo>
                  <a:pt x="2470" y="0"/>
                </a:moveTo>
                <a:lnTo>
                  <a:pt x="1725" y="0"/>
                </a:lnTo>
                <a:lnTo>
                  <a:pt x="1725" y="0"/>
                </a:lnTo>
                <a:cubicBezTo>
                  <a:pt x="1679" y="139"/>
                  <a:pt x="1549" y="239"/>
                  <a:pt x="1396" y="239"/>
                </a:cubicBezTo>
                <a:lnTo>
                  <a:pt x="1396" y="239"/>
                </a:lnTo>
                <a:cubicBezTo>
                  <a:pt x="1242" y="239"/>
                  <a:pt x="1112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2" y="3410"/>
                </a:cubicBezTo>
                <a:lnTo>
                  <a:pt x="2470" y="3410"/>
                </a:lnTo>
                <a:lnTo>
                  <a:pt x="2470" y="3410"/>
                </a:lnTo>
                <a:cubicBezTo>
                  <a:pt x="2648" y="3410"/>
                  <a:pt x="2792" y="3266"/>
                  <a:pt x="2792" y="3089"/>
                </a:cubicBezTo>
                <a:lnTo>
                  <a:pt x="2792" y="321"/>
                </a:lnTo>
                <a:lnTo>
                  <a:pt x="2792" y="321"/>
                </a:lnTo>
                <a:cubicBezTo>
                  <a:pt x="2792" y="145"/>
                  <a:pt x="2648" y="0"/>
                  <a:pt x="2470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43A4CBFB-0035-56FE-8135-EC164F370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0133" y="5550709"/>
            <a:ext cx="3482521" cy="4251532"/>
          </a:xfrm>
          <a:custGeom>
            <a:avLst/>
            <a:gdLst>
              <a:gd name="T0" fmla="*/ 2752 w 2794"/>
              <a:gd name="T1" fmla="*/ 3089 h 3411"/>
              <a:gd name="T2" fmla="*/ 2752 w 2794"/>
              <a:gd name="T3" fmla="*/ 3089 h 3411"/>
              <a:gd name="T4" fmla="*/ 2471 w 2794"/>
              <a:gd name="T5" fmla="*/ 3370 h 3411"/>
              <a:gd name="T6" fmla="*/ 322 w 2794"/>
              <a:gd name="T7" fmla="*/ 3370 h 3411"/>
              <a:gd name="T8" fmla="*/ 322 w 2794"/>
              <a:gd name="T9" fmla="*/ 3370 h 3411"/>
              <a:gd name="T10" fmla="*/ 41 w 2794"/>
              <a:gd name="T11" fmla="*/ 3089 h 3411"/>
              <a:gd name="T12" fmla="*/ 41 w 2794"/>
              <a:gd name="T13" fmla="*/ 935 h 3411"/>
              <a:gd name="T14" fmla="*/ 2752 w 2794"/>
              <a:gd name="T15" fmla="*/ 935 h 3411"/>
              <a:gd name="T16" fmla="*/ 2752 w 2794"/>
              <a:gd name="T17" fmla="*/ 3089 h 3411"/>
              <a:gd name="T18" fmla="*/ 2471 w 2794"/>
              <a:gd name="T19" fmla="*/ 0 h 3411"/>
              <a:gd name="T20" fmla="*/ 1726 w 2794"/>
              <a:gd name="T21" fmla="*/ 0 h 3411"/>
              <a:gd name="T22" fmla="*/ 1726 w 2794"/>
              <a:gd name="T23" fmla="*/ 0 h 3411"/>
              <a:gd name="T24" fmla="*/ 1396 w 2794"/>
              <a:gd name="T25" fmla="*/ 239 h 3411"/>
              <a:gd name="T26" fmla="*/ 1396 w 2794"/>
              <a:gd name="T27" fmla="*/ 239 h 3411"/>
              <a:gd name="T28" fmla="*/ 1067 w 2794"/>
              <a:gd name="T29" fmla="*/ 0 h 3411"/>
              <a:gd name="T30" fmla="*/ 322 w 2794"/>
              <a:gd name="T31" fmla="*/ 0 h 3411"/>
              <a:gd name="T32" fmla="*/ 322 w 2794"/>
              <a:gd name="T33" fmla="*/ 0 h 3411"/>
              <a:gd name="T34" fmla="*/ 0 w 2794"/>
              <a:gd name="T35" fmla="*/ 321 h 3411"/>
              <a:gd name="T36" fmla="*/ 0 w 2794"/>
              <a:gd name="T37" fmla="*/ 3089 h 3411"/>
              <a:gd name="T38" fmla="*/ 0 w 2794"/>
              <a:gd name="T39" fmla="*/ 3089 h 3411"/>
              <a:gd name="T40" fmla="*/ 322 w 2794"/>
              <a:gd name="T41" fmla="*/ 3410 h 3411"/>
              <a:gd name="T42" fmla="*/ 2471 w 2794"/>
              <a:gd name="T43" fmla="*/ 3410 h 3411"/>
              <a:gd name="T44" fmla="*/ 2471 w 2794"/>
              <a:gd name="T45" fmla="*/ 3410 h 3411"/>
              <a:gd name="T46" fmla="*/ 2793 w 2794"/>
              <a:gd name="T47" fmla="*/ 3089 h 3411"/>
              <a:gd name="T48" fmla="*/ 2793 w 2794"/>
              <a:gd name="T49" fmla="*/ 321 h 3411"/>
              <a:gd name="T50" fmla="*/ 2793 w 2794"/>
              <a:gd name="T51" fmla="*/ 321 h 3411"/>
              <a:gd name="T52" fmla="*/ 2471 w 2794"/>
              <a:gd name="T53" fmla="*/ 0 h 3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94" h="3411">
                <a:moveTo>
                  <a:pt x="2752" y="3089"/>
                </a:moveTo>
                <a:lnTo>
                  <a:pt x="2752" y="3089"/>
                </a:lnTo>
                <a:cubicBezTo>
                  <a:pt x="2752" y="3244"/>
                  <a:pt x="2626" y="3370"/>
                  <a:pt x="2471" y="3370"/>
                </a:cubicBezTo>
                <a:lnTo>
                  <a:pt x="322" y="3370"/>
                </a:lnTo>
                <a:lnTo>
                  <a:pt x="322" y="3370"/>
                </a:lnTo>
                <a:cubicBezTo>
                  <a:pt x="167" y="3370"/>
                  <a:pt x="41" y="3244"/>
                  <a:pt x="41" y="3089"/>
                </a:cubicBezTo>
                <a:lnTo>
                  <a:pt x="41" y="935"/>
                </a:lnTo>
                <a:lnTo>
                  <a:pt x="2752" y="935"/>
                </a:lnTo>
                <a:lnTo>
                  <a:pt x="2752" y="3089"/>
                </a:lnTo>
                <a:close/>
                <a:moveTo>
                  <a:pt x="2471" y="0"/>
                </a:moveTo>
                <a:lnTo>
                  <a:pt x="1726" y="0"/>
                </a:lnTo>
                <a:lnTo>
                  <a:pt x="1726" y="0"/>
                </a:lnTo>
                <a:cubicBezTo>
                  <a:pt x="1681" y="139"/>
                  <a:pt x="1550" y="239"/>
                  <a:pt x="1396" y="239"/>
                </a:cubicBezTo>
                <a:lnTo>
                  <a:pt x="1396" y="239"/>
                </a:lnTo>
                <a:cubicBezTo>
                  <a:pt x="1243" y="239"/>
                  <a:pt x="1113" y="139"/>
                  <a:pt x="1067" y="0"/>
                </a:cubicBezTo>
                <a:lnTo>
                  <a:pt x="322" y="0"/>
                </a:lnTo>
                <a:lnTo>
                  <a:pt x="322" y="0"/>
                </a:lnTo>
                <a:cubicBezTo>
                  <a:pt x="144" y="0"/>
                  <a:pt x="0" y="145"/>
                  <a:pt x="0" y="321"/>
                </a:cubicBezTo>
                <a:lnTo>
                  <a:pt x="0" y="3089"/>
                </a:lnTo>
                <a:lnTo>
                  <a:pt x="0" y="3089"/>
                </a:lnTo>
                <a:cubicBezTo>
                  <a:pt x="0" y="3266"/>
                  <a:pt x="144" y="3410"/>
                  <a:pt x="322" y="3410"/>
                </a:cubicBezTo>
                <a:lnTo>
                  <a:pt x="2471" y="3410"/>
                </a:lnTo>
                <a:lnTo>
                  <a:pt x="2471" y="3410"/>
                </a:lnTo>
                <a:cubicBezTo>
                  <a:pt x="2649" y="3410"/>
                  <a:pt x="2793" y="3266"/>
                  <a:pt x="2793" y="3089"/>
                </a:cubicBezTo>
                <a:lnTo>
                  <a:pt x="2793" y="321"/>
                </a:lnTo>
                <a:lnTo>
                  <a:pt x="2793" y="321"/>
                </a:lnTo>
                <a:cubicBezTo>
                  <a:pt x="2793" y="145"/>
                  <a:pt x="2649" y="0"/>
                  <a:pt x="247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068E0BAF-19ED-4610-6215-4E9463DFD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381" y="5039865"/>
            <a:ext cx="763520" cy="763520"/>
          </a:xfrm>
          <a:custGeom>
            <a:avLst/>
            <a:gdLst>
              <a:gd name="T0" fmla="*/ 305 w 612"/>
              <a:gd name="T1" fmla="*/ 0 h 611"/>
              <a:gd name="T2" fmla="*/ 305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5 w 612"/>
              <a:gd name="T9" fmla="*/ 610 h 611"/>
              <a:gd name="T10" fmla="*/ 305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5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5" y="0"/>
                </a:moveTo>
                <a:lnTo>
                  <a:pt x="305" y="0"/>
                </a:lnTo>
                <a:cubicBezTo>
                  <a:pt x="137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7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5" y="0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9E0B5C53-3745-18ED-843C-C2B0A81E6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352" y="5039865"/>
            <a:ext cx="763516" cy="763520"/>
          </a:xfrm>
          <a:custGeom>
            <a:avLst/>
            <a:gdLst>
              <a:gd name="T0" fmla="*/ 305 w 611"/>
              <a:gd name="T1" fmla="*/ 0 h 611"/>
              <a:gd name="T2" fmla="*/ 305 w 611"/>
              <a:gd name="T3" fmla="*/ 0 h 611"/>
              <a:gd name="T4" fmla="*/ 0 w 611"/>
              <a:gd name="T5" fmla="*/ 305 h 611"/>
              <a:gd name="T6" fmla="*/ 0 w 611"/>
              <a:gd name="T7" fmla="*/ 305 h 611"/>
              <a:gd name="T8" fmla="*/ 305 w 611"/>
              <a:gd name="T9" fmla="*/ 610 h 611"/>
              <a:gd name="T10" fmla="*/ 305 w 611"/>
              <a:gd name="T11" fmla="*/ 610 h 611"/>
              <a:gd name="T12" fmla="*/ 610 w 611"/>
              <a:gd name="T13" fmla="*/ 305 h 611"/>
              <a:gd name="T14" fmla="*/ 610 w 611"/>
              <a:gd name="T15" fmla="*/ 305 h 611"/>
              <a:gd name="T16" fmla="*/ 305 w 611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0" y="474"/>
                  <a:pt x="610" y="305"/>
                </a:cubicBezTo>
                <a:lnTo>
                  <a:pt x="610" y="305"/>
                </a:lnTo>
                <a:cubicBezTo>
                  <a:pt x="610" y="136"/>
                  <a:pt x="474" y="0"/>
                  <a:pt x="305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0B89438C-01A0-190E-A7B4-BF392F3F8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813" y="5039865"/>
            <a:ext cx="763516" cy="763520"/>
          </a:xfrm>
          <a:custGeom>
            <a:avLst/>
            <a:gdLst>
              <a:gd name="T0" fmla="*/ 305 w 611"/>
              <a:gd name="T1" fmla="*/ 0 h 611"/>
              <a:gd name="T2" fmla="*/ 305 w 611"/>
              <a:gd name="T3" fmla="*/ 0 h 611"/>
              <a:gd name="T4" fmla="*/ 0 w 611"/>
              <a:gd name="T5" fmla="*/ 305 h 611"/>
              <a:gd name="T6" fmla="*/ 0 w 611"/>
              <a:gd name="T7" fmla="*/ 305 h 611"/>
              <a:gd name="T8" fmla="*/ 305 w 611"/>
              <a:gd name="T9" fmla="*/ 610 h 611"/>
              <a:gd name="T10" fmla="*/ 305 w 611"/>
              <a:gd name="T11" fmla="*/ 610 h 611"/>
              <a:gd name="T12" fmla="*/ 610 w 611"/>
              <a:gd name="T13" fmla="*/ 305 h 611"/>
              <a:gd name="T14" fmla="*/ 610 w 611"/>
              <a:gd name="T15" fmla="*/ 305 h 611"/>
              <a:gd name="T16" fmla="*/ 305 w 611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1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3" y="610"/>
                  <a:pt x="610" y="474"/>
                  <a:pt x="610" y="305"/>
                </a:cubicBezTo>
                <a:lnTo>
                  <a:pt x="610" y="305"/>
                </a:lnTo>
                <a:cubicBezTo>
                  <a:pt x="610" y="136"/>
                  <a:pt x="473" y="0"/>
                  <a:pt x="305" y="0"/>
                </a:cubicBezTo>
              </a:path>
            </a:pathLst>
          </a:custGeom>
          <a:solidFill>
            <a:srgbClr val="D9D9D9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CEDC1543-F8E3-C219-205F-D3326928A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7242" y="5039865"/>
            <a:ext cx="763520" cy="763520"/>
          </a:xfrm>
          <a:custGeom>
            <a:avLst/>
            <a:gdLst>
              <a:gd name="T0" fmla="*/ 305 w 612"/>
              <a:gd name="T1" fmla="*/ 0 h 611"/>
              <a:gd name="T2" fmla="*/ 305 w 612"/>
              <a:gd name="T3" fmla="*/ 0 h 611"/>
              <a:gd name="T4" fmla="*/ 0 w 612"/>
              <a:gd name="T5" fmla="*/ 305 h 611"/>
              <a:gd name="T6" fmla="*/ 0 w 612"/>
              <a:gd name="T7" fmla="*/ 305 h 611"/>
              <a:gd name="T8" fmla="*/ 305 w 612"/>
              <a:gd name="T9" fmla="*/ 610 h 611"/>
              <a:gd name="T10" fmla="*/ 305 w 612"/>
              <a:gd name="T11" fmla="*/ 610 h 611"/>
              <a:gd name="T12" fmla="*/ 611 w 612"/>
              <a:gd name="T13" fmla="*/ 305 h 611"/>
              <a:gd name="T14" fmla="*/ 611 w 612"/>
              <a:gd name="T15" fmla="*/ 305 h 611"/>
              <a:gd name="T16" fmla="*/ 305 w 612"/>
              <a:gd name="T17" fmla="*/ 0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2" h="611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0"/>
                  <a:pt x="305" y="610"/>
                </a:cubicBezTo>
                <a:lnTo>
                  <a:pt x="305" y="610"/>
                </a:lnTo>
                <a:cubicBezTo>
                  <a:pt x="474" y="610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5" y="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FC0765C-192C-37FD-4C1F-2D6893CD534D}"/>
              </a:ext>
            </a:extLst>
          </p:cNvPr>
          <p:cNvSpPr txBox="1">
            <a:spLocks/>
          </p:cNvSpPr>
          <p:nvPr/>
        </p:nvSpPr>
        <p:spPr>
          <a:xfrm>
            <a:off x="2103265" y="7054854"/>
            <a:ext cx="2956258" cy="1392176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what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you do and 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why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you do 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69FE3-10A9-9E76-FCFF-21A436E7FAA5}"/>
              </a:ext>
            </a:extLst>
          </p:cNvPr>
          <p:cNvSpPr txBox="1"/>
          <p:nvPr/>
        </p:nvSpPr>
        <p:spPr>
          <a:xfrm>
            <a:off x="2321273" y="6022544"/>
            <a:ext cx="2520242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NARRATIVE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57108EC7-4640-4663-37B5-8051499D48E6}"/>
              </a:ext>
            </a:extLst>
          </p:cNvPr>
          <p:cNvSpPr txBox="1">
            <a:spLocks/>
          </p:cNvSpPr>
          <p:nvPr/>
        </p:nvSpPr>
        <p:spPr>
          <a:xfrm>
            <a:off x="6406982" y="7054854"/>
            <a:ext cx="2956258" cy="184101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content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about the narrative for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C791D9-93C0-AD0A-C9EC-7C51F9668831}"/>
              </a:ext>
            </a:extLst>
          </p:cNvPr>
          <p:cNvSpPr txBox="1"/>
          <p:nvPr/>
        </p:nvSpPr>
        <p:spPr>
          <a:xfrm>
            <a:off x="7068221" y="6022544"/>
            <a:ext cx="163378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BRAND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2516028B-1E4A-3371-1D53-24B98B7C6E04}"/>
              </a:ext>
            </a:extLst>
          </p:cNvPr>
          <p:cNvSpPr txBox="1">
            <a:spLocks/>
          </p:cNvSpPr>
          <p:nvPr/>
        </p:nvSpPr>
        <p:spPr>
          <a:xfrm>
            <a:off x="10707950" y="7054854"/>
            <a:ext cx="2956258" cy="2363724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channels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for the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to Engage with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Narrative and Brand</a:t>
            </a:r>
            <a:endParaRPr lang="en-US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(Outbound)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5510AF-7450-5C8C-33EB-D4E14F50A729}"/>
              </a:ext>
            </a:extLst>
          </p:cNvPr>
          <p:cNvSpPr txBox="1"/>
          <p:nvPr/>
        </p:nvSpPr>
        <p:spPr>
          <a:xfrm>
            <a:off x="11190456" y="6022544"/>
            <a:ext cx="1991251" cy="584775"/>
          </a:xfrm>
          <a:prstGeom prst="rect">
            <a:avLst/>
          </a:prstGeom>
          <a:solidFill>
            <a:srgbClr val="D9D9D9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DEMAND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967D872-6960-6B7E-790A-ED851BD95E1F}"/>
              </a:ext>
            </a:extLst>
          </p:cNvPr>
          <p:cNvSpPr txBox="1">
            <a:spLocks/>
          </p:cNvSpPr>
          <p:nvPr/>
        </p:nvSpPr>
        <p:spPr>
          <a:xfrm>
            <a:off x="15017159" y="7054854"/>
            <a:ext cx="2956258" cy="2363724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Creating a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demand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for your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Investors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and they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Engage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with you</a:t>
            </a:r>
          </a:p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(Inbound)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ECA987-7E78-2609-BAA4-ED95BBD84392}"/>
              </a:ext>
            </a:extLst>
          </p:cNvPr>
          <p:cNvSpPr txBox="1"/>
          <p:nvPr/>
        </p:nvSpPr>
        <p:spPr>
          <a:xfrm>
            <a:off x="14988305" y="6022544"/>
            <a:ext cx="3013967" cy="584775"/>
          </a:xfrm>
          <a:prstGeom prst="rect">
            <a:avLst/>
          </a:prstGeom>
          <a:solidFill>
            <a:srgbClr val="D9D9D9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ENGAGEMENT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9BB381D5-6803-47DC-51BA-55D22ECBA8C0}"/>
              </a:ext>
            </a:extLst>
          </p:cNvPr>
          <p:cNvSpPr txBox="1">
            <a:spLocks/>
          </p:cNvSpPr>
          <p:nvPr/>
        </p:nvSpPr>
        <p:spPr>
          <a:xfrm>
            <a:off x="19318126" y="7054854"/>
            <a:ext cx="2956258" cy="184101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Track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engagement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and target the right </a:t>
            </a:r>
            <a:r>
              <a:rPr lang="en-US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Ideal Investor </a:t>
            </a: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at the right time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886E37-1B6F-21E9-04B9-BC885E80532B}"/>
              </a:ext>
            </a:extLst>
          </p:cNvPr>
          <p:cNvSpPr txBox="1"/>
          <p:nvPr/>
        </p:nvSpPr>
        <p:spPr>
          <a:xfrm>
            <a:off x="19546555" y="6022544"/>
            <a:ext cx="249940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ANALYTICS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4E1057-523A-62E0-B66B-F419D470C0F1}"/>
              </a:ext>
            </a:extLst>
          </p:cNvPr>
          <p:cNvSpPr txBox="1"/>
          <p:nvPr/>
        </p:nvSpPr>
        <p:spPr>
          <a:xfrm>
            <a:off x="3409371" y="5134415"/>
            <a:ext cx="338554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D12668-98F6-77EF-EDC1-C015AAF5AD40}"/>
              </a:ext>
            </a:extLst>
          </p:cNvPr>
          <p:cNvSpPr txBox="1"/>
          <p:nvPr/>
        </p:nvSpPr>
        <p:spPr>
          <a:xfrm>
            <a:off x="7675758" y="5134415"/>
            <a:ext cx="418704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1FAC71-377F-DAB4-D978-3F1C177C9065}"/>
              </a:ext>
            </a:extLst>
          </p:cNvPr>
          <p:cNvSpPr txBox="1"/>
          <p:nvPr/>
        </p:nvSpPr>
        <p:spPr>
          <a:xfrm>
            <a:off x="11972259" y="5134415"/>
            <a:ext cx="433132" cy="584775"/>
          </a:xfrm>
          <a:prstGeom prst="rect">
            <a:avLst/>
          </a:prstGeom>
          <a:solidFill>
            <a:srgbClr val="D9D9D9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C8D8B9-D0F6-9D05-76CF-6BB1D60E2A1B}"/>
              </a:ext>
            </a:extLst>
          </p:cNvPr>
          <p:cNvSpPr txBox="1"/>
          <p:nvPr/>
        </p:nvSpPr>
        <p:spPr>
          <a:xfrm>
            <a:off x="16261548" y="5134415"/>
            <a:ext cx="461986" cy="584775"/>
          </a:xfrm>
          <a:prstGeom prst="rect">
            <a:avLst/>
          </a:prstGeom>
          <a:solidFill>
            <a:srgbClr val="D9D9D9"/>
          </a:solidFill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C37E2C-FC51-3FBA-4B43-81660ED1F7B7}"/>
              </a:ext>
            </a:extLst>
          </p:cNvPr>
          <p:cNvSpPr txBox="1"/>
          <p:nvPr/>
        </p:nvSpPr>
        <p:spPr>
          <a:xfrm>
            <a:off x="20570872" y="5134415"/>
            <a:ext cx="450764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412C24-8714-6CA7-D012-E756B360AF98}"/>
              </a:ext>
            </a:extLst>
          </p:cNvPr>
          <p:cNvSpPr txBox="1"/>
          <p:nvPr/>
        </p:nvSpPr>
        <p:spPr>
          <a:xfrm>
            <a:off x="2833091" y="11462722"/>
            <a:ext cx="1491114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START</a:t>
            </a:r>
          </a:p>
        </p:txBody>
      </p:sp>
      <p:sp>
        <p:nvSpPr>
          <p:cNvPr id="37" name="Shape 338">
            <a:extLst>
              <a:ext uri="{FF2B5EF4-FFF2-40B4-BE49-F238E27FC236}">
                <a16:creationId xmlns:a16="http://schemas.microsoft.com/office/drawing/2014/main" id="{987F3017-DEB3-564B-5134-0CD350B60A6D}"/>
              </a:ext>
            </a:extLst>
          </p:cNvPr>
          <p:cNvSpPr/>
          <p:nvPr/>
        </p:nvSpPr>
        <p:spPr>
          <a:xfrm>
            <a:off x="723552" y="636927"/>
            <a:ext cx="1090522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AGTM – Automated Go To Market</a:t>
            </a:r>
          </a:p>
        </p:txBody>
      </p:sp>
      <p:sp>
        <p:nvSpPr>
          <p:cNvPr id="38" name="Shape 339">
            <a:extLst>
              <a:ext uri="{FF2B5EF4-FFF2-40B4-BE49-F238E27FC236}">
                <a16:creationId xmlns:a16="http://schemas.microsoft.com/office/drawing/2014/main" id="{6751ABFF-7E52-146D-E106-3EE61B99A99A}"/>
              </a:ext>
            </a:extLst>
          </p:cNvPr>
          <p:cNvSpPr/>
          <p:nvPr/>
        </p:nvSpPr>
        <p:spPr>
          <a:xfrm>
            <a:off x="723552" y="1605867"/>
            <a:ext cx="5211363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Create A Marketing Echo Chamber</a:t>
            </a:r>
          </a:p>
        </p:txBody>
      </p:sp>
    </p:spTree>
    <p:extLst>
      <p:ext uri="{BB962C8B-B14F-4D97-AF65-F5344CB8AC3E}">
        <p14:creationId xmlns:p14="http://schemas.microsoft.com/office/powerpoint/2010/main" val="396723818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38">
            <a:extLst>
              <a:ext uri="{FF2B5EF4-FFF2-40B4-BE49-F238E27FC236}">
                <a16:creationId xmlns:a16="http://schemas.microsoft.com/office/drawing/2014/main" id="{987F3017-DEB3-564B-5134-0CD350B60A6D}"/>
              </a:ext>
            </a:extLst>
          </p:cNvPr>
          <p:cNvSpPr/>
          <p:nvPr/>
        </p:nvSpPr>
        <p:spPr>
          <a:xfrm>
            <a:off x="723552" y="636927"/>
            <a:ext cx="541815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AGTM1 – Remail</a:t>
            </a:r>
          </a:p>
        </p:txBody>
      </p:sp>
      <p:sp>
        <p:nvSpPr>
          <p:cNvPr id="38" name="Shape 339">
            <a:extLst>
              <a:ext uri="{FF2B5EF4-FFF2-40B4-BE49-F238E27FC236}">
                <a16:creationId xmlns:a16="http://schemas.microsoft.com/office/drawing/2014/main" id="{6751ABFF-7E52-146D-E106-3EE61B99A99A}"/>
              </a:ext>
            </a:extLst>
          </p:cNvPr>
          <p:cNvSpPr/>
          <p:nvPr/>
        </p:nvSpPr>
        <p:spPr>
          <a:xfrm>
            <a:off x="723552" y="1605867"/>
            <a:ext cx="5211363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Create A Marketing Echo Chamber</a:t>
            </a:r>
          </a:p>
        </p:txBody>
      </p:sp>
      <p:sp>
        <p:nvSpPr>
          <p:cNvPr id="59" name="Freeform 4">
            <a:extLst>
              <a:ext uri="{FF2B5EF4-FFF2-40B4-BE49-F238E27FC236}">
                <a16:creationId xmlns:a16="http://schemas.microsoft.com/office/drawing/2014/main" id="{92EA8FA0-BA40-57E0-24F1-9CABD3082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548" y="2353524"/>
            <a:ext cx="21433436" cy="9738972"/>
          </a:xfrm>
          <a:custGeom>
            <a:avLst/>
            <a:gdLst>
              <a:gd name="T0" fmla="*/ 16598 w 17205"/>
              <a:gd name="T1" fmla="*/ 932 h 7820"/>
              <a:gd name="T2" fmla="*/ 17204 w 17205"/>
              <a:gd name="T3" fmla="*/ 116 h 7820"/>
              <a:gd name="T4" fmla="*/ 16194 w 17205"/>
              <a:gd name="T5" fmla="*/ 0 h 7820"/>
              <a:gd name="T6" fmla="*/ 16356 w 17205"/>
              <a:gd name="T7" fmla="*/ 373 h 7820"/>
              <a:gd name="T8" fmla="*/ 734 w 17205"/>
              <a:gd name="T9" fmla="*/ 7143 h 7820"/>
              <a:gd name="T10" fmla="*/ 283 w 17205"/>
              <a:gd name="T11" fmla="*/ 7032 h 7820"/>
              <a:gd name="T12" fmla="*/ 84 w 17205"/>
              <a:gd name="T13" fmla="*/ 7536 h 7820"/>
              <a:gd name="T14" fmla="*/ 588 w 17205"/>
              <a:gd name="T15" fmla="*/ 7736 h 7820"/>
              <a:gd name="T16" fmla="*/ 815 w 17205"/>
              <a:gd name="T17" fmla="*/ 7330 h 7820"/>
              <a:gd name="T18" fmla="*/ 16437 w 17205"/>
              <a:gd name="T19" fmla="*/ 559 h 7820"/>
              <a:gd name="T20" fmla="*/ 16598 w 17205"/>
              <a:gd name="T21" fmla="*/ 932 h 7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205" h="7820">
                <a:moveTo>
                  <a:pt x="16598" y="932"/>
                </a:moveTo>
                <a:lnTo>
                  <a:pt x="17204" y="116"/>
                </a:lnTo>
                <a:lnTo>
                  <a:pt x="16194" y="0"/>
                </a:lnTo>
                <a:lnTo>
                  <a:pt x="16356" y="373"/>
                </a:lnTo>
                <a:lnTo>
                  <a:pt x="734" y="7143"/>
                </a:lnTo>
                <a:cubicBezTo>
                  <a:pt x="628" y="7012"/>
                  <a:pt x="445" y="6962"/>
                  <a:pt x="283" y="7032"/>
                </a:cubicBezTo>
                <a:cubicBezTo>
                  <a:pt x="89" y="7116"/>
                  <a:pt x="0" y="7342"/>
                  <a:pt x="84" y="7536"/>
                </a:cubicBezTo>
                <a:cubicBezTo>
                  <a:pt x="168" y="7730"/>
                  <a:pt x="394" y="7819"/>
                  <a:pt x="588" y="7736"/>
                </a:cubicBezTo>
                <a:cubicBezTo>
                  <a:pt x="750" y="7665"/>
                  <a:pt x="839" y="7497"/>
                  <a:pt x="815" y="7330"/>
                </a:cubicBezTo>
                <a:lnTo>
                  <a:pt x="16437" y="559"/>
                </a:lnTo>
                <a:lnTo>
                  <a:pt x="16598" y="932"/>
                </a:ln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Freeform 8">
            <a:extLst>
              <a:ext uri="{FF2B5EF4-FFF2-40B4-BE49-F238E27FC236}">
                <a16:creationId xmlns:a16="http://schemas.microsoft.com/office/drawing/2014/main" id="{3B759C9F-B3CD-1905-9890-BFA9573CA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948" y="8978004"/>
            <a:ext cx="2933228" cy="2933227"/>
          </a:xfrm>
          <a:custGeom>
            <a:avLst/>
            <a:gdLst>
              <a:gd name="T0" fmla="*/ 2353 w 2354"/>
              <a:gd name="T1" fmla="*/ 1176 h 2355"/>
              <a:gd name="T2" fmla="*/ 1177 w 2354"/>
              <a:gd name="T3" fmla="*/ 2354 h 2355"/>
              <a:gd name="T4" fmla="*/ 0 w 2354"/>
              <a:gd name="T5" fmla="*/ 1176 h 2355"/>
              <a:gd name="T6" fmla="*/ 1177 w 2354"/>
              <a:gd name="T7" fmla="*/ 0 h 2355"/>
              <a:gd name="T8" fmla="*/ 2353 w 2354"/>
              <a:gd name="T9" fmla="*/ 1176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4" h="2355">
                <a:moveTo>
                  <a:pt x="2353" y="1176"/>
                </a:moveTo>
                <a:cubicBezTo>
                  <a:pt x="2353" y="1826"/>
                  <a:pt x="1826" y="2354"/>
                  <a:pt x="1177" y="2354"/>
                </a:cubicBezTo>
                <a:cubicBezTo>
                  <a:pt x="527" y="2354"/>
                  <a:pt x="0" y="1826"/>
                  <a:pt x="0" y="1176"/>
                </a:cubicBezTo>
                <a:cubicBezTo>
                  <a:pt x="0" y="527"/>
                  <a:pt x="527" y="0"/>
                  <a:pt x="1177" y="0"/>
                </a:cubicBezTo>
                <a:cubicBezTo>
                  <a:pt x="1826" y="0"/>
                  <a:pt x="2353" y="527"/>
                  <a:pt x="2353" y="117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Freeform 9">
            <a:extLst>
              <a:ext uri="{FF2B5EF4-FFF2-40B4-BE49-F238E27FC236}">
                <a16:creationId xmlns:a16="http://schemas.microsoft.com/office/drawing/2014/main" id="{6F1F5C4A-6130-A633-AD6E-83FF7CB0C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379" y="6764349"/>
            <a:ext cx="2933228" cy="2933227"/>
          </a:xfrm>
          <a:custGeom>
            <a:avLst/>
            <a:gdLst>
              <a:gd name="T0" fmla="*/ 2354 w 2355"/>
              <a:gd name="T1" fmla="*/ 1177 h 2355"/>
              <a:gd name="T2" fmla="*/ 1177 w 2355"/>
              <a:gd name="T3" fmla="*/ 2354 h 2355"/>
              <a:gd name="T4" fmla="*/ 0 w 2355"/>
              <a:gd name="T5" fmla="*/ 1177 h 2355"/>
              <a:gd name="T6" fmla="*/ 1177 w 2355"/>
              <a:gd name="T7" fmla="*/ 0 h 2355"/>
              <a:gd name="T8" fmla="*/ 2354 w 2355"/>
              <a:gd name="T9" fmla="*/ 1177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5" h="2355">
                <a:moveTo>
                  <a:pt x="2354" y="1177"/>
                </a:moveTo>
                <a:cubicBezTo>
                  <a:pt x="2354" y="1827"/>
                  <a:pt x="1827" y="2354"/>
                  <a:pt x="1177" y="2354"/>
                </a:cubicBezTo>
                <a:cubicBezTo>
                  <a:pt x="527" y="2354"/>
                  <a:pt x="0" y="1827"/>
                  <a:pt x="0" y="1177"/>
                </a:cubicBezTo>
                <a:cubicBezTo>
                  <a:pt x="0" y="527"/>
                  <a:pt x="527" y="0"/>
                  <a:pt x="1177" y="0"/>
                </a:cubicBezTo>
                <a:cubicBezTo>
                  <a:pt x="1827" y="0"/>
                  <a:pt x="2354" y="527"/>
                  <a:pt x="2354" y="1177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Freeform 10">
            <a:extLst>
              <a:ext uri="{FF2B5EF4-FFF2-40B4-BE49-F238E27FC236}">
                <a16:creationId xmlns:a16="http://schemas.microsoft.com/office/drawing/2014/main" id="{F1417BD4-D9BF-BDF6-5BCE-5975518FD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2318" y="4550698"/>
            <a:ext cx="2933228" cy="2933227"/>
          </a:xfrm>
          <a:custGeom>
            <a:avLst/>
            <a:gdLst>
              <a:gd name="T0" fmla="*/ 2353 w 2354"/>
              <a:gd name="T1" fmla="*/ 1178 h 2355"/>
              <a:gd name="T2" fmla="*/ 1176 w 2354"/>
              <a:gd name="T3" fmla="*/ 2354 h 2355"/>
              <a:gd name="T4" fmla="*/ 0 w 2354"/>
              <a:gd name="T5" fmla="*/ 1178 h 2355"/>
              <a:gd name="T6" fmla="*/ 1176 w 2354"/>
              <a:gd name="T7" fmla="*/ 0 h 2355"/>
              <a:gd name="T8" fmla="*/ 2353 w 2354"/>
              <a:gd name="T9" fmla="*/ 1178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4" h="2355">
                <a:moveTo>
                  <a:pt x="2353" y="1178"/>
                </a:moveTo>
                <a:cubicBezTo>
                  <a:pt x="2353" y="1827"/>
                  <a:pt x="1826" y="2354"/>
                  <a:pt x="1176" y="2354"/>
                </a:cubicBezTo>
                <a:cubicBezTo>
                  <a:pt x="526" y="2354"/>
                  <a:pt x="0" y="1827"/>
                  <a:pt x="0" y="1178"/>
                </a:cubicBezTo>
                <a:cubicBezTo>
                  <a:pt x="0" y="527"/>
                  <a:pt x="526" y="0"/>
                  <a:pt x="1176" y="0"/>
                </a:cubicBezTo>
                <a:cubicBezTo>
                  <a:pt x="1826" y="0"/>
                  <a:pt x="2353" y="527"/>
                  <a:pt x="2353" y="1178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Freeform 11">
            <a:extLst>
              <a:ext uri="{FF2B5EF4-FFF2-40B4-BE49-F238E27FC236}">
                <a16:creationId xmlns:a16="http://schemas.microsoft.com/office/drawing/2014/main" id="{2DEF5D87-5AD0-33F5-CE5E-788F4CE9E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75254" y="2337044"/>
            <a:ext cx="2933228" cy="2933227"/>
          </a:xfrm>
          <a:custGeom>
            <a:avLst/>
            <a:gdLst>
              <a:gd name="T0" fmla="*/ 2354 w 2355"/>
              <a:gd name="T1" fmla="*/ 1177 h 2355"/>
              <a:gd name="T2" fmla="*/ 1177 w 2355"/>
              <a:gd name="T3" fmla="*/ 2354 h 2355"/>
              <a:gd name="T4" fmla="*/ 0 w 2355"/>
              <a:gd name="T5" fmla="*/ 1177 h 2355"/>
              <a:gd name="T6" fmla="*/ 1177 w 2355"/>
              <a:gd name="T7" fmla="*/ 0 h 2355"/>
              <a:gd name="T8" fmla="*/ 2354 w 2355"/>
              <a:gd name="T9" fmla="*/ 1177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5" h="2355">
                <a:moveTo>
                  <a:pt x="2354" y="1177"/>
                </a:moveTo>
                <a:cubicBezTo>
                  <a:pt x="2354" y="1826"/>
                  <a:pt x="1827" y="2354"/>
                  <a:pt x="1177" y="2354"/>
                </a:cubicBezTo>
                <a:cubicBezTo>
                  <a:pt x="527" y="2354"/>
                  <a:pt x="0" y="1826"/>
                  <a:pt x="0" y="1177"/>
                </a:cubicBezTo>
                <a:cubicBezTo>
                  <a:pt x="0" y="527"/>
                  <a:pt x="527" y="0"/>
                  <a:pt x="1177" y="0"/>
                </a:cubicBezTo>
                <a:cubicBezTo>
                  <a:pt x="1827" y="0"/>
                  <a:pt x="2354" y="527"/>
                  <a:pt x="2354" y="117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Freeform 12">
            <a:extLst>
              <a:ext uri="{FF2B5EF4-FFF2-40B4-BE49-F238E27FC236}">
                <a16:creationId xmlns:a16="http://schemas.microsoft.com/office/drawing/2014/main" id="{5E99A076-7EEE-7E87-5D8A-0FE550CEC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206" y="9736029"/>
            <a:ext cx="2208160" cy="2175202"/>
          </a:xfrm>
          <a:custGeom>
            <a:avLst/>
            <a:gdLst>
              <a:gd name="T0" fmla="*/ 1773 w 1774"/>
              <a:gd name="T1" fmla="*/ 539 h 1746"/>
              <a:gd name="T2" fmla="*/ 1234 w 1774"/>
              <a:gd name="T3" fmla="*/ 0 h 1746"/>
              <a:gd name="T4" fmla="*/ 1450 w 1774"/>
              <a:gd name="T5" fmla="*/ 567 h 1746"/>
              <a:gd name="T6" fmla="*/ 597 w 1774"/>
              <a:gd name="T7" fmla="*/ 1421 h 1746"/>
              <a:gd name="T8" fmla="*/ 0 w 1774"/>
              <a:gd name="T9" fmla="*/ 1177 h 1746"/>
              <a:gd name="T10" fmla="*/ 567 w 1774"/>
              <a:gd name="T11" fmla="*/ 1744 h 1746"/>
              <a:gd name="T12" fmla="*/ 597 w 1774"/>
              <a:gd name="T13" fmla="*/ 1745 h 1746"/>
              <a:gd name="T14" fmla="*/ 1773 w 1774"/>
              <a:gd name="T15" fmla="*/ 567 h 1746"/>
              <a:gd name="T16" fmla="*/ 1773 w 1774"/>
              <a:gd name="T17" fmla="*/ 539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4" h="1746">
                <a:moveTo>
                  <a:pt x="1773" y="539"/>
                </a:moveTo>
                <a:lnTo>
                  <a:pt x="1234" y="0"/>
                </a:lnTo>
                <a:cubicBezTo>
                  <a:pt x="1368" y="151"/>
                  <a:pt x="1450" y="350"/>
                  <a:pt x="1450" y="567"/>
                </a:cubicBezTo>
                <a:cubicBezTo>
                  <a:pt x="1450" y="1039"/>
                  <a:pt x="1068" y="1421"/>
                  <a:pt x="597" y="1421"/>
                </a:cubicBezTo>
                <a:cubicBezTo>
                  <a:pt x="364" y="1421"/>
                  <a:pt x="153" y="1327"/>
                  <a:pt x="0" y="1177"/>
                </a:cubicBezTo>
                <a:lnTo>
                  <a:pt x="567" y="1744"/>
                </a:lnTo>
                <a:cubicBezTo>
                  <a:pt x="576" y="1744"/>
                  <a:pt x="586" y="1745"/>
                  <a:pt x="597" y="1745"/>
                </a:cubicBezTo>
                <a:cubicBezTo>
                  <a:pt x="1246" y="1745"/>
                  <a:pt x="1773" y="1217"/>
                  <a:pt x="1773" y="567"/>
                </a:cubicBezTo>
                <a:cubicBezTo>
                  <a:pt x="1773" y="558"/>
                  <a:pt x="1773" y="549"/>
                  <a:pt x="1773" y="53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Freeform 13">
            <a:extLst>
              <a:ext uri="{FF2B5EF4-FFF2-40B4-BE49-F238E27FC236}">
                <a16:creationId xmlns:a16="http://schemas.microsoft.com/office/drawing/2014/main" id="{FABFE534-5454-1C42-EC9D-854518CB1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5145" y="7522374"/>
            <a:ext cx="2213651" cy="2175202"/>
          </a:xfrm>
          <a:custGeom>
            <a:avLst/>
            <a:gdLst>
              <a:gd name="T0" fmla="*/ 1773 w 1775"/>
              <a:gd name="T1" fmla="*/ 539 h 1745"/>
              <a:gd name="T2" fmla="*/ 1235 w 1775"/>
              <a:gd name="T3" fmla="*/ 0 h 1745"/>
              <a:gd name="T4" fmla="*/ 1450 w 1775"/>
              <a:gd name="T5" fmla="*/ 567 h 1745"/>
              <a:gd name="T6" fmla="*/ 597 w 1775"/>
              <a:gd name="T7" fmla="*/ 1420 h 1745"/>
              <a:gd name="T8" fmla="*/ 0 w 1775"/>
              <a:gd name="T9" fmla="*/ 1176 h 1745"/>
              <a:gd name="T10" fmla="*/ 567 w 1775"/>
              <a:gd name="T11" fmla="*/ 1743 h 1745"/>
              <a:gd name="T12" fmla="*/ 597 w 1775"/>
              <a:gd name="T13" fmla="*/ 1744 h 1745"/>
              <a:gd name="T14" fmla="*/ 1774 w 1775"/>
              <a:gd name="T15" fmla="*/ 567 h 1745"/>
              <a:gd name="T16" fmla="*/ 1773 w 1775"/>
              <a:gd name="T17" fmla="*/ 539 h 1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5" h="1745">
                <a:moveTo>
                  <a:pt x="1773" y="539"/>
                </a:moveTo>
                <a:lnTo>
                  <a:pt x="1235" y="0"/>
                </a:lnTo>
                <a:cubicBezTo>
                  <a:pt x="1368" y="151"/>
                  <a:pt x="1450" y="350"/>
                  <a:pt x="1450" y="567"/>
                </a:cubicBezTo>
                <a:cubicBezTo>
                  <a:pt x="1450" y="1038"/>
                  <a:pt x="1068" y="1420"/>
                  <a:pt x="597" y="1420"/>
                </a:cubicBezTo>
                <a:cubicBezTo>
                  <a:pt x="364" y="1420"/>
                  <a:pt x="154" y="1327"/>
                  <a:pt x="0" y="1176"/>
                </a:cubicBezTo>
                <a:lnTo>
                  <a:pt x="567" y="1743"/>
                </a:lnTo>
                <a:cubicBezTo>
                  <a:pt x="577" y="1743"/>
                  <a:pt x="587" y="1744"/>
                  <a:pt x="597" y="1744"/>
                </a:cubicBezTo>
                <a:cubicBezTo>
                  <a:pt x="1247" y="1744"/>
                  <a:pt x="1774" y="1217"/>
                  <a:pt x="1774" y="567"/>
                </a:cubicBezTo>
                <a:cubicBezTo>
                  <a:pt x="1774" y="557"/>
                  <a:pt x="1773" y="548"/>
                  <a:pt x="1773" y="539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Freeform 14">
            <a:extLst>
              <a:ext uri="{FF2B5EF4-FFF2-40B4-BE49-F238E27FC236}">
                <a16:creationId xmlns:a16="http://schemas.microsoft.com/office/drawing/2014/main" id="{73200437-8BFE-A1F3-45CC-7B76DB3CF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3576" y="5308723"/>
            <a:ext cx="2208160" cy="2169708"/>
          </a:xfrm>
          <a:custGeom>
            <a:avLst/>
            <a:gdLst>
              <a:gd name="T0" fmla="*/ 1773 w 1774"/>
              <a:gd name="T1" fmla="*/ 539 h 1744"/>
              <a:gd name="T2" fmla="*/ 1234 w 1774"/>
              <a:gd name="T3" fmla="*/ 0 h 1744"/>
              <a:gd name="T4" fmla="*/ 1449 w 1774"/>
              <a:gd name="T5" fmla="*/ 567 h 1744"/>
              <a:gd name="T6" fmla="*/ 596 w 1774"/>
              <a:gd name="T7" fmla="*/ 1420 h 1744"/>
              <a:gd name="T8" fmla="*/ 0 w 1774"/>
              <a:gd name="T9" fmla="*/ 1176 h 1744"/>
              <a:gd name="T10" fmla="*/ 566 w 1774"/>
              <a:gd name="T11" fmla="*/ 1743 h 1744"/>
              <a:gd name="T12" fmla="*/ 596 w 1774"/>
              <a:gd name="T13" fmla="*/ 1743 h 1744"/>
              <a:gd name="T14" fmla="*/ 1773 w 1774"/>
              <a:gd name="T15" fmla="*/ 567 h 1744"/>
              <a:gd name="T16" fmla="*/ 1773 w 1774"/>
              <a:gd name="T17" fmla="*/ 539 h 1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4" h="1744">
                <a:moveTo>
                  <a:pt x="1773" y="539"/>
                </a:moveTo>
                <a:lnTo>
                  <a:pt x="1234" y="0"/>
                </a:lnTo>
                <a:cubicBezTo>
                  <a:pt x="1368" y="150"/>
                  <a:pt x="1449" y="349"/>
                  <a:pt x="1449" y="567"/>
                </a:cubicBezTo>
                <a:cubicBezTo>
                  <a:pt x="1449" y="1037"/>
                  <a:pt x="1068" y="1420"/>
                  <a:pt x="596" y="1420"/>
                </a:cubicBezTo>
                <a:cubicBezTo>
                  <a:pt x="364" y="1420"/>
                  <a:pt x="153" y="1327"/>
                  <a:pt x="0" y="1176"/>
                </a:cubicBezTo>
                <a:lnTo>
                  <a:pt x="566" y="1743"/>
                </a:lnTo>
                <a:cubicBezTo>
                  <a:pt x="576" y="1743"/>
                  <a:pt x="587" y="1743"/>
                  <a:pt x="596" y="1743"/>
                </a:cubicBezTo>
                <a:cubicBezTo>
                  <a:pt x="1246" y="1743"/>
                  <a:pt x="1773" y="1216"/>
                  <a:pt x="1773" y="567"/>
                </a:cubicBezTo>
                <a:cubicBezTo>
                  <a:pt x="1773" y="557"/>
                  <a:pt x="1773" y="548"/>
                  <a:pt x="1773" y="539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Freeform 15">
            <a:extLst>
              <a:ext uri="{FF2B5EF4-FFF2-40B4-BE49-F238E27FC236}">
                <a16:creationId xmlns:a16="http://schemas.microsoft.com/office/drawing/2014/main" id="{98D612AA-26F8-F133-9A4C-A29289AEA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6512" y="3095069"/>
            <a:ext cx="2213655" cy="2175202"/>
          </a:xfrm>
          <a:custGeom>
            <a:avLst/>
            <a:gdLst>
              <a:gd name="T0" fmla="*/ 1773 w 1775"/>
              <a:gd name="T1" fmla="*/ 539 h 1745"/>
              <a:gd name="T2" fmla="*/ 1234 w 1775"/>
              <a:gd name="T3" fmla="*/ 0 h 1745"/>
              <a:gd name="T4" fmla="*/ 1450 w 1775"/>
              <a:gd name="T5" fmla="*/ 567 h 1745"/>
              <a:gd name="T6" fmla="*/ 597 w 1775"/>
              <a:gd name="T7" fmla="*/ 1420 h 1745"/>
              <a:gd name="T8" fmla="*/ 0 w 1775"/>
              <a:gd name="T9" fmla="*/ 1176 h 1745"/>
              <a:gd name="T10" fmla="*/ 566 w 1775"/>
              <a:gd name="T11" fmla="*/ 1743 h 1745"/>
              <a:gd name="T12" fmla="*/ 597 w 1775"/>
              <a:gd name="T13" fmla="*/ 1744 h 1745"/>
              <a:gd name="T14" fmla="*/ 1774 w 1775"/>
              <a:gd name="T15" fmla="*/ 567 h 1745"/>
              <a:gd name="T16" fmla="*/ 1773 w 1775"/>
              <a:gd name="T17" fmla="*/ 539 h 1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5" h="1745">
                <a:moveTo>
                  <a:pt x="1773" y="539"/>
                </a:moveTo>
                <a:lnTo>
                  <a:pt x="1234" y="0"/>
                </a:lnTo>
                <a:cubicBezTo>
                  <a:pt x="1369" y="151"/>
                  <a:pt x="1450" y="349"/>
                  <a:pt x="1450" y="567"/>
                </a:cubicBezTo>
                <a:cubicBezTo>
                  <a:pt x="1450" y="1038"/>
                  <a:pt x="1068" y="1420"/>
                  <a:pt x="597" y="1420"/>
                </a:cubicBezTo>
                <a:cubicBezTo>
                  <a:pt x="364" y="1420"/>
                  <a:pt x="154" y="1327"/>
                  <a:pt x="0" y="1176"/>
                </a:cubicBezTo>
                <a:lnTo>
                  <a:pt x="566" y="1743"/>
                </a:lnTo>
                <a:cubicBezTo>
                  <a:pt x="577" y="1744"/>
                  <a:pt x="587" y="1744"/>
                  <a:pt x="597" y="1744"/>
                </a:cubicBezTo>
                <a:cubicBezTo>
                  <a:pt x="1247" y="1744"/>
                  <a:pt x="1774" y="1216"/>
                  <a:pt x="1774" y="567"/>
                </a:cubicBezTo>
                <a:cubicBezTo>
                  <a:pt x="1774" y="557"/>
                  <a:pt x="1773" y="548"/>
                  <a:pt x="1773" y="53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Freeform 369">
            <a:extLst>
              <a:ext uri="{FF2B5EF4-FFF2-40B4-BE49-F238E27FC236}">
                <a16:creationId xmlns:a16="http://schemas.microsoft.com/office/drawing/2014/main" id="{271FFDD8-E3BB-257D-985E-193EE57F0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0553" y="9739458"/>
            <a:ext cx="2208160" cy="2175202"/>
          </a:xfrm>
          <a:custGeom>
            <a:avLst/>
            <a:gdLst>
              <a:gd name="T0" fmla="*/ 1773 w 1774"/>
              <a:gd name="T1" fmla="*/ 539 h 1746"/>
              <a:gd name="T2" fmla="*/ 1234 w 1774"/>
              <a:gd name="T3" fmla="*/ 0 h 1746"/>
              <a:gd name="T4" fmla="*/ 1450 w 1774"/>
              <a:gd name="T5" fmla="*/ 567 h 1746"/>
              <a:gd name="T6" fmla="*/ 597 w 1774"/>
              <a:gd name="T7" fmla="*/ 1421 h 1746"/>
              <a:gd name="T8" fmla="*/ 0 w 1774"/>
              <a:gd name="T9" fmla="*/ 1177 h 1746"/>
              <a:gd name="T10" fmla="*/ 567 w 1774"/>
              <a:gd name="T11" fmla="*/ 1744 h 1746"/>
              <a:gd name="T12" fmla="*/ 597 w 1774"/>
              <a:gd name="T13" fmla="*/ 1745 h 1746"/>
              <a:gd name="T14" fmla="*/ 1773 w 1774"/>
              <a:gd name="T15" fmla="*/ 567 h 1746"/>
              <a:gd name="T16" fmla="*/ 1773 w 1774"/>
              <a:gd name="T17" fmla="*/ 539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4" h="1746">
                <a:moveTo>
                  <a:pt x="1773" y="539"/>
                </a:moveTo>
                <a:lnTo>
                  <a:pt x="1234" y="0"/>
                </a:lnTo>
                <a:cubicBezTo>
                  <a:pt x="1368" y="151"/>
                  <a:pt x="1450" y="350"/>
                  <a:pt x="1450" y="567"/>
                </a:cubicBezTo>
                <a:cubicBezTo>
                  <a:pt x="1450" y="1039"/>
                  <a:pt x="1068" y="1421"/>
                  <a:pt x="597" y="1421"/>
                </a:cubicBezTo>
                <a:cubicBezTo>
                  <a:pt x="364" y="1421"/>
                  <a:pt x="153" y="1327"/>
                  <a:pt x="0" y="1177"/>
                </a:cubicBezTo>
                <a:lnTo>
                  <a:pt x="567" y="1744"/>
                </a:lnTo>
                <a:cubicBezTo>
                  <a:pt x="576" y="1744"/>
                  <a:pt x="586" y="1745"/>
                  <a:pt x="597" y="1745"/>
                </a:cubicBezTo>
                <a:cubicBezTo>
                  <a:pt x="1246" y="1745"/>
                  <a:pt x="1773" y="1217"/>
                  <a:pt x="1773" y="567"/>
                </a:cubicBezTo>
                <a:cubicBezTo>
                  <a:pt x="1773" y="558"/>
                  <a:pt x="1773" y="549"/>
                  <a:pt x="1773" y="539"/>
                </a:cubicBezTo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Freeform 371">
            <a:extLst>
              <a:ext uri="{FF2B5EF4-FFF2-40B4-BE49-F238E27FC236}">
                <a16:creationId xmlns:a16="http://schemas.microsoft.com/office/drawing/2014/main" id="{0ED0D620-78F3-9DB6-406A-A7257FE46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3492" y="7525803"/>
            <a:ext cx="2213651" cy="2175202"/>
          </a:xfrm>
          <a:custGeom>
            <a:avLst/>
            <a:gdLst>
              <a:gd name="T0" fmla="*/ 1773 w 1775"/>
              <a:gd name="T1" fmla="*/ 539 h 1745"/>
              <a:gd name="T2" fmla="*/ 1235 w 1775"/>
              <a:gd name="T3" fmla="*/ 0 h 1745"/>
              <a:gd name="T4" fmla="*/ 1450 w 1775"/>
              <a:gd name="T5" fmla="*/ 567 h 1745"/>
              <a:gd name="T6" fmla="*/ 597 w 1775"/>
              <a:gd name="T7" fmla="*/ 1420 h 1745"/>
              <a:gd name="T8" fmla="*/ 0 w 1775"/>
              <a:gd name="T9" fmla="*/ 1176 h 1745"/>
              <a:gd name="T10" fmla="*/ 567 w 1775"/>
              <a:gd name="T11" fmla="*/ 1743 h 1745"/>
              <a:gd name="T12" fmla="*/ 597 w 1775"/>
              <a:gd name="T13" fmla="*/ 1744 h 1745"/>
              <a:gd name="T14" fmla="*/ 1774 w 1775"/>
              <a:gd name="T15" fmla="*/ 567 h 1745"/>
              <a:gd name="T16" fmla="*/ 1773 w 1775"/>
              <a:gd name="T17" fmla="*/ 539 h 1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5" h="1745">
                <a:moveTo>
                  <a:pt x="1773" y="539"/>
                </a:moveTo>
                <a:lnTo>
                  <a:pt x="1235" y="0"/>
                </a:lnTo>
                <a:cubicBezTo>
                  <a:pt x="1368" y="151"/>
                  <a:pt x="1450" y="350"/>
                  <a:pt x="1450" y="567"/>
                </a:cubicBezTo>
                <a:cubicBezTo>
                  <a:pt x="1450" y="1038"/>
                  <a:pt x="1068" y="1420"/>
                  <a:pt x="597" y="1420"/>
                </a:cubicBezTo>
                <a:cubicBezTo>
                  <a:pt x="364" y="1420"/>
                  <a:pt x="154" y="1327"/>
                  <a:pt x="0" y="1176"/>
                </a:cubicBezTo>
                <a:lnTo>
                  <a:pt x="567" y="1743"/>
                </a:lnTo>
                <a:cubicBezTo>
                  <a:pt x="577" y="1743"/>
                  <a:pt x="587" y="1744"/>
                  <a:pt x="597" y="1744"/>
                </a:cubicBezTo>
                <a:cubicBezTo>
                  <a:pt x="1247" y="1744"/>
                  <a:pt x="1774" y="1217"/>
                  <a:pt x="1774" y="567"/>
                </a:cubicBezTo>
                <a:cubicBezTo>
                  <a:pt x="1774" y="557"/>
                  <a:pt x="1773" y="548"/>
                  <a:pt x="1773" y="539"/>
                </a:cubicBezTo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Freeform 373">
            <a:extLst>
              <a:ext uri="{FF2B5EF4-FFF2-40B4-BE49-F238E27FC236}">
                <a16:creationId xmlns:a16="http://schemas.microsoft.com/office/drawing/2014/main" id="{2DAE31D3-2522-D730-ACA8-1293FD74D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1923" y="5312152"/>
            <a:ext cx="2208160" cy="2169708"/>
          </a:xfrm>
          <a:custGeom>
            <a:avLst/>
            <a:gdLst>
              <a:gd name="T0" fmla="*/ 1773 w 1774"/>
              <a:gd name="T1" fmla="*/ 539 h 1744"/>
              <a:gd name="T2" fmla="*/ 1234 w 1774"/>
              <a:gd name="T3" fmla="*/ 0 h 1744"/>
              <a:gd name="T4" fmla="*/ 1449 w 1774"/>
              <a:gd name="T5" fmla="*/ 567 h 1744"/>
              <a:gd name="T6" fmla="*/ 596 w 1774"/>
              <a:gd name="T7" fmla="*/ 1420 h 1744"/>
              <a:gd name="T8" fmla="*/ 0 w 1774"/>
              <a:gd name="T9" fmla="*/ 1176 h 1744"/>
              <a:gd name="T10" fmla="*/ 566 w 1774"/>
              <a:gd name="T11" fmla="*/ 1743 h 1744"/>
              <a:gd name="T12" fmla="*/ 596 w 1774"/>
              <a:gd name="T13" fmla="*/ 1743 h 1744"/>
              <a:gd name="T14" fmla="*/ 1773 w 1774"/>
              <a:gd name="T15" fmla="*/ 567 h 1744"/>
              <a:gd name="T16" fmla="*/ 1773 w 1774"/>
              <a:gd name="T17" fmla="*/ 539 h 1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4" h="1744">
                <a:moveTo>
                  <a:pt x="1773" y="539"/>
                </a:moveTo>
                <a:lnTo>
                  <a:pt x="1234" y="0"/>
                </a:lnTo>
                <a:cubicBezTo>
                  <a:pt x="1368" y="150"/>
                  <a:pt x="1449" y="349"/>
                  <a:pt x="1449" y="567"/>
                </a:cubicBezTo>
                <a:cubicBezTo>
                  <a:pt x="1449" y="1037"/>
                  <a:pt x="1068" y="1420"/>
                  <a:pt x="596" y="1420"/>
                </a:cubicBezTo>
                <a:cubicBezTo>
                  <a:pt x="364" y="1420"/>
                  <a:pt x="153" y="1327"/>
                  <a:pt x="0" y="1176"/>
                </a:cubicBezTo>
                <a:lnTo>
                  <a:pt x="566" y="1743"/>
                </a:lnTo>
                <a:cubicBezTo>
                  <a:pt x="576" y="1743"/>
                  <a:pt x="587" y="1743"/>
                  <a:pt x="596" y="1743"/>
                </a:cubicBezTo>
                <a:cubicBezTo>
                  <a:pt x="1246" y="1743"/>
                  <a:pt x="1773" y="1216"/>
                  <a:pt x="1773" y="567"/>
                </a:cubicBezTo>
                <a:cubicBezTo>
                  <a:pt x="1773" y="557"/>
                  <a:pt x="1773" y="548"/>
                  <a:pt x="1773" y="539"/>
                </a:cubicBezTo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Freeform 375">
            <a:extLst>
              <a:ext uri="{FF2B5EF4-FFF2-40B4-BE49-F238E27FC236}">
                <a16:creationId xmlns:a16="http://schemas.microsoft.com/office/drawing/2014/main" id="{26DDBA31-957A-7C9B-7C61-B35C1C0BB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859" y="3098498"/>
            <a:ext cx="2213655" cy="2175202"/>
          </a:xfrm>
          <a:custGeom>
            <a:avLst/>
            <a:gdLst>
              <a:gd name="T0" fmla="*/ 1773 w 1775"/>
              <a:gd name="T1" fmla="*/ 539 h 1745"/>
              <a:gd name="T2" fmla="*/ 1234 w 1775"/>
              <a:gd name="T3" fmla="*/ 0 h 1745"/>
              <a:gd name="T4" fmla="*/ 1450 w 1775"/>
              <a:gd name="T5" fmla="*/ 567 h 1745"/>
              <a:gd name="T6" fmla="*/ 597 w 1775"/>
              <a:gd name="T7" fmla="*/ 1420 h 1745"/>
              <a:gd name="T8" fmla="*/ 0 w 1775"/>
              <a:gd name="T9" fmla="*/ 1176 h 1745"/>
              <a:gd name="T10" fmla="*/ 566 w 1775"/>
              <a:gd name="T11" fmla="*/ 1743 h 1745"/>
              <a:gd name="T12" fmla="*/ 597 w 1775"/>
              <a:gd name="T13" fmla="*/ 1744 h 1745"/>
              <a:gd name="T14" fmla="*/ 1774 w 1775"/>
              <a:gd name="T15" fmla="*/ 567 h 1745"/>
              <a:gd name="T16" fmla="*/ 1773 w 1775"/>
              <a:gd name="T17" fmla="*/ 539 h 1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5" h="1745">
                <a:moveTo>
                  <a:pt x="1773" y="539"/>
                </a:moveTo>
                <a:lnTo>
                  <a:pt x="1234" y="0"/>
                </a:lnTo>
                <a:cubicBezTo>
                  <a:pt x="1369" y="151"/>
                  <a:pt x="1450" y="349"/>
                  <a:pt x="1450" y="567"/>
                </a:cubicBezTo>
                <a:cubicBezTo>
                  <a:pt x="1450" y="1038"/>
                  <a:pt x="1068" y="1420"/>
                  <a:pt x="597" y="1420"/>
                </a:cubicBezTo>
                <a:cubicBezTo>
                  <a:pt x="364" y="1420"/>
                  <a:pt x="154" y="1327"/>
                  <a:pt x="0" y="1176"/>
                </a:cubicBezTo>
                <a:lnTo>
                  <a:pt x="566" y="1743"/>
                </a:lnTo>
                <a:cubicBezTo>
                  <a:pt x="577" y="1744"/>
                  <a:pt x="587" y="1744"/>
                  <a:pt x="597" y="1744"/>
                </a:cubicBezTo>
                <a:cubicBezTo>
                  <a:pt x="1247" y="1744"/>
                  <a:pt x="1774" y="1216"/>
                  <a:pt x="1774" y="567"/>
                </a:cubicBezTo>
                <a:cubicBezTo>
                  <a:pt x="1774" y="557"/>
                  <a:pt x="1773" y="548"/>
                  <a:pt x="1773" y="539"/>
                </a:cubicBezTo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BBE0E36-FBBE-8278-EA3A-A3E66D58A386}"/>
              </a:ext>
            </a:extLst>
          </p:cNvPr>
          <p:cNvSpPr txBox="1"/>
          <p:nvPr/>
        </p:nvSpPr>
        <p:spPr>
          <a:xfrm>
            <a:off x="5547446" y="10777701"/>
            <a:ext cx="2956259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Send Email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437B3A6-74A4-8FAB-B197-F11F0F1D8734}"/>
              </a:ext>
            </a:extLst>
          </p:cNvPr>
          <p:cNvSpPr txBox="1"/>
          <p:nvPr/>
        </p:nvSpPr>
        <p:spPr>
          <a:xfrm>
            <a:off x="10615802" y="8508216"/>
            <a:ext cx="3036409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Wait 7 Days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128C65C-AD9B-485C-35CB-B8A517209E94}"/>
              </a:ext>
            </a:extLst>
          </p:cNvPr>
          <p:cNvSpPr txBox="1"/>
          <p:nvPr/>
        </p:nvSpPr>
        <p:spPr>
          <a:xfrm>
            <a:off x="15278748" y="7040110"/>
            <a:ext cx="6960912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Resend to Non-Engagers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BDF0E6-AD03-B00E-E035-403F85BB2746}"/>
              </a:ext>
            </a:extLst>
          </p:cNvPr>
          <p:cNvSpPr txBox="1"/>
          <p:nvPr/>
        </p:nvSpPr>
        <p:spPr>
          <a:xfrm>
            <a:off x="20518106" y="5043433"/>
            <a:ext cx="3079689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Go To Step 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6F141F4-2C0A-C04A-622E-C648F296EF17}"/>
              </a:ext>
            </a:extLst>
          </p:cNvPr>
          <p:cNvSpPr txBox="1"/>
          <p:nvPr/>
        </p:nvSpPr>
        <p:spPr>
          <a:xfrm>
            <a:off x="3618022" y="9451000"/>
            <a:ext cx="619080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26BD3F6-ECA8-A9F6-C6E0-6ADCDDC0E55D}"/>
              </a:ext>
            </a:extLst>
          </p:cNvPr>
          <p:cNvSpPr txBox="1"/>
          <p:nvPr/>
        </p:nvSpPr>
        <p:spPr>
          <a:xfrm>
            <a:off x="8614243" y="7237345"/>
            <a:ext cx="843501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A13E836-205A-0DF8-4946-8589DF4D4A89}"/>
              </a:ext>
            </a:extLst>
          </p:cNvPr>
          <p:cNvSpPr txBox="1"/>
          <p:nvPr/>
        </p:nvSpPr>
        <p:spPr>
          <a:xfrm>
            <a:off x="13697144" y="5023694"/>
            <a:ext cx="883576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49FCA71-B9D1-D04A-BDA1-F10C9E779066}"/>
              </a:ext>
            </a:extLst>
          </p:cNvPr>
          <p:cNvSpPr txBox="1"/>
          <p:nvPr/>
        </p:nvSpPr>
        <p:spPr>
          <a:xfrm>
            <a:off x="18759204" y="2810040"/>
            <a:ext cx="965329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709617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301157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5 Quick Wins for Fund Marketers in 2023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2065383" y="3296535"/>
            <a:ext cx="1955375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u="sng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Campaign analytics – what’s working and what’s not?</a:t>
            </a:r>
            <a:endParaRPr lang="en-US" sz="5400" b="1" u="sng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943532" y="3139843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788040" y="3478396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2065383" y="4888332"/>
            <a:ext cx="2065341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Aggregating – email, website, social, Zoom, investor portals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834527" y="4594896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788040" y="4933449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2065383" y="6480129"/>
            <a:ext cx="18761867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deliver insights that matter to the sales team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889031" y="6045572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861779" y="6384125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4803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Do or Don’t – There Is No Try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2065383" y="7860768"/>
            <a:ext cx="17633353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Integrations – easy actions for maximum impact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842543" y="7574099"/>
            <a:ext cx="894796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844146" y="7912652"/>
            <a:ext cx="89319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6B8A0F-D2B0-4A3B-82D7-32EE980CA89D}"/>
              </a:ext>
            </a:extLst>
          </p:cNvPr>
          <p:cNvSpPr txBox="1"/>
          <p:nvPr/>
        </p:nvSpPr>
        <p:spPr>
          <a:xfrm>
            <a:off x="2065383" y="9496135"/>
            <a:ext cx="22100922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Marketing automation techniques to make you more efficient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C11A64-D1C9-484A-8080-4671D63372AA}"/>
              </a:ext>
            </a:extLst>
          </p:cNvPr>
          <p:cNvSpPr txBox="1"/>
          <p:nvPr/>
        </p:nvSpPr>
        <p:spPr>
          <a:xfrm>
            <a:off x="837734" y="9287290"/>
            <a:ext cx="918842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1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AFFE84-9392-4FF3-A3ED-213902F7EFCA}"/>
              </a:ext>
            </a:extLst>
          </p:cNvPr>
          <p:cNvSpPr txBox="1"/>
          <p:nvPr/>
        </p:nvSpPr>
        <p:spPr>
          <a:xfrm>
            <a:off x="836131" y="9625843"/>
            <a:ext cx="920445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50766200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38">
            <a:extLst>
              <a:ext uri="{FF2B5EF4-FFF2-40B4-BE49-F238E27FC236}">
                <a16:creationId xmlns:a16="http://schemas.microsoft.com/office/drawing/2014/main" id="{987F3017-DEB3-564B-5134-0CD350B60A6D}"/>
              </a:ext>
            </a:extLst>
          </p:cNvPr>
          <p:cNvSpPr/>
          <p:nvPr/>
        </p:nvSpPr>
        <p:spPr>
          <a:xfrm>
            <a:off x="723552" y="636927"/>
            <a:ext cx="811279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AGTM2 – Split-Test-Send</a:t>
            </a:r>
          </a:p>
        </p:txBody>
      </p:sp>
      <p:sp>
        <p:nvSpPr>
          <p:cNvPr id="38" name="Shape 339">
            <a:extLst>
              <a:ext uri="{FF2B5EF4-FFF2-40B4-BE49-F238E27FC236}">
                <a16:creationId xmlns:a16="http://schemas.microsoft.com/office/drawing/2014/main" id="{6751ABFF-7E52-146D-E106-3EE61B99A99A}"/>
              </a:ext>
            </a:extLst>
          </p:cNvPr>
          <p:cNvSpPr/>
          <p:nvPr/>
        </p:nvSpPr>
        <p:spPr>
          <a:xfrm>
            <a:off x="723552" y="1605867"/>
            <a:ext cx="5211363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Create A Marketing Echo Chamber</a:t>
            </a:r>
          </a:p>
        </p:txBody>
      </p:sp>
      <p:sp>
        <p:nvSpPr>
          <p:cNvPr id="55" name="Freeform 4">
            <a:extLst>
              <a:ext uri="{FF2B5EF4-FFF2-40B4-BE49-F238E27FC236}">
                <a16:creationId xmlns:a16="http://schemas.microsoft.com/office/drawing/2014/main" id="{5B387443-6C9F-DF6D-952D-123234244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548" y="2353524"/>
            <a:ext cx="21433436" cy="9738972"/>
          </a:xfrm>
          <a:custGeom>
            <a:avLst/>
            <a:gdLst>
              <a:gd name="T0" fmla="*/ 16598 w 17205"/>
              <a:gd name="T1" fmla="*/ 932 h 7820"/>
              <a:gd name="T2" fmla="*/ 17204 w 17205"/>
              <a:gd name="T3" fmla="*/ 116 h 7820"/>
              <a:gd name="T4" fmla="*/ 16194 w 17205"/>
              <a:gd name="T5" fmla="*/ 0 h 7820"/>
              <a:gd name="T6" fmla="*/ 16356 w 17205"/>
              <a:gd name="T7" fmla="*/ 373 h 7820"/>
              <a:gd name="T8" fmla="*/ 734 w 17205"/>
              <a:gd name="T9" fmla="*/ 7143 h 7820"/>
              <a:gd name="T10" fmla="*/ 283 w 17205"/>
              <a:gd name="T11" fmla="*/ 7032 h 7820"/>
              <a:gd name="T12" fmla="*/ 84 w 17205"/>
              <a:gd name="T13" fmla="*/ 7536 h 7820"/>
              <a:gd name="T14" fmla="*/ 588 w 17205"/>
              <a:gd name="T15" fmla="*/ 7736 h 7820"/>
              <a:gd name="T16" fmla="*/ 815 w 17205"/>
              <a:gd name="T17" fmla="*/ 7330 h 7820"/>
              <a:gd name="T18" fmla="*/ 16437 w 17205"/>
              <a:gd name="T19" fmla="*/ 559 h 7820"/>
              <a:gd name="T20" fmla="*/ 16598 w 17205"/>
              <a:gd name="T21" fmla="*/ 932 h 7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205" h="7820">
                <a:moveTo>
                  <a:pt x="16598" y="932"/>
                </a:moveTo>
                <a:lnTo>
                  <a:pt x="17204" y="116"/>
                </a:lnTo>
                <a:lnTo>
                  <a:pt x="16194" y="0"/>
                </a:lnTo>
                <a:lnTo>
                  <a:pt x="16356" y="373"/>
                </a:lnTo>
                <a:lnTo>
                  <a:pt x="734" y="7143"/>
                </a:lnTo>
                <a:cubicBezTo>
                  <a:pt x="628" y="7012"/>
                  <a:pt x="445" y="6962"/>
                  <a:pt x="283" y="7032"/>
                </a:cubicBezTo>
                <a:cubicBezTo>
                  <a:pt x="89" y="7116"/>
                  <a:pt x="0" y="7342"/>
                  <a:pt x="84" y="7536"/>
                </a:cubicBezTo>
                <a:cubicBezTo>
                  <a:pt x="168" y="7730"/>
                  <a:pt x="394" y="7819"/>
                  <a:pt x="588" y="7736"/>
                </a:cubicBezTo>
                <a:cubicBezTo>
                  <a:pt x="750" y="7665"/>
                  <a:pt x="839" y="7497"/>
                  <a:pt x="815" y="7330"/>
                </a:cubicBezTo>
                <a:lnTo>
                  <a:pt x="16437" y="559"/>
                </a:lnTo>
                <a:lnTo>
                  <a:pt x="16598" y="932"/>
                </a:ln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Freeform 8">
            <a:extLst>
              <a:ext uri="{FF2B5EF4-FFF2-40B4-BE49-F238E27FC236}">
                <a16:creationId xmlns:a16="http://schemas.microsoft.com/office/drawing/2014/main" id="{7CD654DF-6DC3-3401-F178-1347CCE52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948" y="8978004"/>
            <a:ext cx="2933228" cy="2933227"/>
          </a:xfrm>
          <a:custGeom>
            <a:avLst/>
            <a:gdLst>
              <a:gd name="T0" fmla="*/ 2353 w 2354"/>
              <a:gd name="T1" fmla="*/ 1176 h 2355"/>
              <a:gd name="T2" fmla="*/ 1177 w 2354"/>
              <a:gd name="T3" fmla="*/ 2354 h 2355"/>
              <a:gd name="T4" fmla="*/ 0 w 2354"/>
              <a:gd name="T5" fmla="*/ 1176 h 2355"/>
              <a:gd name="T6" fmla="*/ 1177 w 2354"/>
              <a:gd name="T7" fmla="*/ 0 h 2355"/>
              <a:gd name="T8" fmla="*/ 2353 w 2354"/>
              <a:gd name="T9" fmla="*/ 1176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4" h="2355">
                <a:moveTo>
                  <a:pt x="2353" y="1176"/>
                </a:moveTo>
                <a:cubicBezTo>
                  <a:pt x="2353" y="1826"/>
                  <a:pt x="1826" y="2354"/>
                  <a:pt x="1177" y="2354"/>
                </a:cubicBezTo>
                <a:cubicBezTo>
                  <a:pt x="527" y="2354"/>
                  <a:pt x="0" y="1826"/>
                  <a:pt x="0" y="1176"/>
                </a:cubicBezTo>
                <a:cubicBezTo>
                  <a:pt x="0" y="527"/>
                  <a:pt x="527" y="0"/>
                  <a:pt x="1177" y="0"/>
                </a:cubicBezTo>
                <a:cubicBezTo>
                  <a:pt x="1826" y="0"/>
                  <a:pt x="2353" y="527"/>
                  <a:pt x="2353" y="117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Freeform 9">
            <a:extLst>
              <a:ext uri="{FF2B5EF4-FFF2-40B4-BE49-F238E27FC236}">
                <a16:creationId xmlns:a16="http://schemas.microsoft.com/office/drawing/2014/main" id="{2D67E53F-ABB6-EE94-D163-F862735A1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379" y="6764349"/>
            <a:ext cx="2933228" cy="2933227"/>
          </a:xfrm>
          <a:custGeom>
            <a:avLst/>
            <a:gdLst>
              <a:gd name="T0" fmla="*/ 2354 w 2355"/>
              <a:gd name="T1" fmla="*/ 1177 h 2355"/>
              <a:gd name="T2" fmla="*/ 1177 w 2355"/>
              <a:gd name="T3" fmla="*/ 2354 h 2355"/>
              <a:gd name="T4" fmla="*/ 0 w 2355"/>
              <a:gd name="T5" fmla="*/ 1177 h 2355"/>
              <a:gd name="T6" fmla="*/ 1177 w 2355"/>
              <a:gd name="T7" fmla="*/ 0 h 2355"/>
              <a:gd name="T8" fmla="*/ 2354 w 2355"/>
              <a:gd name="T9" fmla="*/ 1177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5" h="2355">
                <a:moveTo>
                  <a:pt x="2354" y="1177"/>
                </a:moveTo>
                <a:cubicBezTo>
                  <a:pt x="2354" y="1827"/>
                  <a:pt x="1827" y="2354"/>
                  <a:pt x="1177" y="2354"/>
                </a:cubicBezTo>
                <a:cubicBezTo>
                  <a:pt x="527" y="2354"/>
                  <a:pt x="0" y="1827"/>
                  <a:pt x="0" y="1177"/>
                </a:cubicBezTo>
                <a:cubicBezTo>
                  <a:pt x="0" y="527"/>
                  <a:pt x="527" y="0"/>
                  <a:pt x="1177" y="0"/>
                </a:cubicBezTo>
                <a:cubicBezTo>
                  <a:pt x="1827" y="0"/>
                  <a:pt x="2354" y="527"/>
                  <a:pt x="2354" y="1177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Freeform 10">
            <a:extLst>
              <a:ext uri="{FF2B5EF4-FFF2-40B4-BE49-F238E27FC236}">
                <a16:creationId xmlns:a16="http://schemas.microsoft.com/office/drawing/2014/main" id="{4772ABF7-FBE6-24D6-5185-6A161B67A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2318" y="4550698"/>
            <a:ext cx="2933228" cy="2933227"/>
          </a:xfrm>
          <a:custGeom>
            <a:avLst/>
            <a:gdLst>
              <a:gd name="T0" fmla="*/ 2353 w 2354"/>
              <a:gd name="T1" fmla="*/ 1178 h 2355"/>
              <a:gd name="T2" fmla="*/ 1176 w 2354"/>
              <a:gd name="T3" fmla="*/ 2354 h 2355"/>
              <a:gd name="T4" fmla="*/ 0 w 2354"/>
              <a:gd name="T5" fmla="*/ 1178 h 2355"/>
              <a:gd name="T6" fmla="*/ 1176 w 2354"/>
              <a:gd name="T7" fmla="*/ 0 h 2355"/>
              <a:gd name="T8" fmla="*/ 2353 w 2354"/>
              <a:gd name="T9" fmla="*/ 1178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4" h="2355">
                <a:moveTo>
                  <a:pt x="2353" y="1178"/>
                </a:moveTo>
                <a:cubicBezTo>
                  <a:pt x="2353" y="1827"/>
                  <a:pt x="1826" y="2354"/>
                  <a:pt x="1176" y="2354"/>
                </a:cubicBezTo>
                <a:cubicBezTo>
                  <a:pt x="526" y="2354"/>
                  <a:pt x="0" y="1827"/>
                  <a:pt x="0" y="1178"/>
                </a:cubicBezTo>
                <a:cubicBezTo>
                  <a:pt x="0" y="527"/>
                  <a:pt x="526" y="0"/>
                  <a:pt x="1176" y="0"/>
                </a:cubicBezTo>
                <a:cubicBezTo>
                  <a:pt x="1826" y="0"/>
                  <a:pt x="2353" y="527"/>
                  <a:pt x="2353" y="1178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Freeform 11">
            <a:extLst>
              <a:ext uri="{FF2B5EF4-FFF2-40B4-BE49-F238E27FC236}">
                <a16:creationId xmlns:a16="http://schemas.microsoft.com/office/drawing/2014/main" id="{FF19F54A-AF44-F646-7B79-4CDDB6FAF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75254" y="2337044"/>
            <a:ext cx="2933228" cy="2933227"/>
          </a:xfrm>
          <a:custGeom>
            <a:avLst/>
            <a:gdLst>
              <a:gd name="T0" fmla="*/ 2354 w 2355"/>
              <a:gd name="T1" fmla="*/ 1177 h 2355"/>
              <a:gd name="T2" fmla="*/ 1177 w 2355"/>
              <a:gd name="T3" fmla="*/ 2354 h 2355"/>
              <a:gd name="T4" fmla="*/ 0 w 2355"/>
              <a:gd name="T5" fmla="*/ 1177 h 2355"/>
              <a:gd name="T6" fmla="*/ 1177 w 2355"/>
              <a:gd name="T7" fmla="*/ 0 h 2355"/>
              <a:gd name="T8" fmla="*/ 2354 w 2355"/>
              <a:gd name="T9" fmla="*/ 1177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5" h="2355">
                <a:moveTo>
                  <a:pt x="2354" y="1177"/>
                </a:moveTo>
                <a:cubicBezTo>
                  <a:pt x="2354" y="1826"/>
                  <a:pt x="1827" y="2354"/>
                  <a:pt x="1177" y="2354"/>
                </a:cubicBezTo>
                <a:cubicBezTo>
                  <a:pt x="527" y="2354"/>
                  <a:pt x="0" y="1826"/>
                  <a:pt x="0" y="1177"/>
                </a:cubicBezTo>
                <a:cubicBezTo>
                  <a:pt x="0" y="527"/>
                  <a:pt x="527" y="0"/>
                  <a:pt x="1177" y="0"/>
                </a:cubicBezTo>
                <a:cubicBezTo>
                  <a:pt x="1827" y="0"/>
                  <a:pt x="2354" y="527"/>
                  <a:pt x="2354" y="117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Freeform 12">
            <a:extLst>
              <a:ext uri="{FF2B5EF4-FFF2-40B4-BE49-F238E27FC236}">
                <a16:creationId xmlns:a16="http://schemas.microsoft.com/office/drawing/2014/main" id="{77181839-2DA2-CE94-435C-77F146DAB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206" y="9736029"/>
            <a:ext cx="2208160" cy="2175202"/>
          </a:xfrm>
          <a:custGeom>
            <a:avLst/>
            <a:gdLst>
              <a:gd name="T0" fmla="*/ 1773 w 1774"/>
              <a:gd name="T1" fmla="*/ 539 h 1746"/>
              <a:gd name="T2" fmla="*/ 1234 w 1774"/>
              <a:gd name="T3" fmla="*/ 0 h 1746"/>
              <a:gd name="T4" fmla="*/ 1450 w 1774"/>
              <a:gd name="T5" fmla="*/ 567 h 1746"/>
              <a:gd name="T6" fmla="*/ 597 w 1774"/>
              <a:gd name="T7" fmla="*/ 1421 h 1746"/>
              <a:gd name="T8" fmla="*/ 0 w 1774"/>
              <a:gd name="T9" fmla="*/ 1177 h 1746"/>
              <a:gd name="T10" fmla="*/ 567 w 1774"/>
              <a:gd name="T11" fmla="*/ 1744 h 1746"/>
              <a:gd name="T12" fmla="*/ 597 w 1774"/>
              <a:gd name="T13" fmla="*/ 1745 h 1746"/>
              <a:gd name="T14" fmla="*/ 1773 w 1774"/>
              <a:gd name="T15" fmla="*/ 567 h 1746"/>
              <a:gd name="T16" fmla="*/ 1773 w 1774"/>
              <a:gd name="T17" fmla="*/ 539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4" h="1746">
                <a:moveTo>
                  <a:pt x="1773" y="539"/>
                </a:moveTo>
                <a:lnTo>
                  <a:pt x="1234" y="0"/>
                </a:lnTo>
                <a:cubicBezTo>
                  <a:pt x="1368" y="151"/>
                  <a:pt x="1450" y="350"/>
                  <a:pt x="1450" y="567"/>
                </a:cubicBezTo>
                <a:cubicBezTo>
                  <a:pt x="1450" y="1039"/>
                  <a:pt x="1068" y="1421"/>
                  <a:pt x="597" y="1421"/>
                </a:cubicBezTo>
                <a:cubicBezTo>
                  <a:pt x="364" y="1421"/>
                  <a:pt x="153" y="1327"/>
                  <a:pt x="0" y="1177"/>
                </a:cubicBezTo>
                <a:lnTo>
                  <a:pt x="567" y="1744"/>
                </a:lnTo>
                <a:cubicBezTo>
                  <a:pt x="576" y="1744"/>
                  <a:pt x="586" y="1745"/>
                  <a:pt x="597" y="1745"/>
                </a:cubicBezTo>
                <a:cubicBezTo>
                  <a:pt x="1246" y="1745"/>
                  <a:pt x="1773" y="1217"/>
                  <a:pt x="1773" y="567"/>
                </a:cubicBezTo>
                <a:cubicBezTo>
                  <a:pt x="1773" y="558"/>
                  <a:pt x="1773" y="549"/>
                  <a:pt x="1773" y="53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Freeform 13">
            <a:extLst>
              <a:ext uri="{FF2B5EF4-FFF2-40B4-BE49-F238E27FC236}">
                <a16:creationId xmlns:a16="http://schemas.microsoft.com/office/drawing/2014/main" id="{79A54668-705F-060D-BEA9-D54B5DFEE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5145" y="7522374"/>
            <a:ext cx="2213651" cy="2175202"/>
          </a:xfrm>
          <a:custGeom>
            <a:avLst/>
            <a:gdLst>
              <a:gd name="T0" fmla="*/ 1773 w 1775"/>
              <a:gd name="T1" fmla="*/ 539 h 1745"/>
              <a:gd name="T2" fmla="*/ 1235 w 1775"/>
              <a:gd name="T3" fmla="*/ 0 h 1745"/>
              <a:gd name="T4" fmla="*/ 1450 w 1775"/>
              <a:gd name="T5" fmla="*/ 567 h 1745"/>
              <a:gd name="T6" fmla="*/ 597 w 1775"/>
              <a:gd name="T7" fmla="*/ 1420 h 1745"/>
              <a:gd name="T8" fmla="*/ 0 w 1775"/>
              <a:gd name="T9" fmla="*/ 1176 h 1745"/>
              <a:gd name="T10" fmla="*/ 567 w 1775"/>
              <a:gd name="T11" fmla="*/ 1743 h 1745"/>
              <a:gd name="T12" fmla="*/ 597 w 1775"/>
              <a:gd name="T13" fmla="*/ 1744 h 1745"/>
              <a:gd name="T14" fmla="*/ 1774 w 1775"/>
              <a:gd name="T15" fmla="*/ 567 h 1745"/>
              <a:gd name="T16" fmla="*/ 1773 w 1775"/>
              <a:gd name="T17" fmla="*/ 539 h 1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5" h="1745">
                <a:moveTo>
                  <a:pt x="1773" y="539"/>
                </a:moveTo>
                <a:lnTo>
                  <a:pt x="1235" y="0"/>
                </a:lnTo>
                <a:cubicBezTo>
                  <a:pt x="1368" y="151"/>
                  <a:pt x="1450" y="350"/>
                  <a:pt x="1450" y="567"/>
                </a:cubicBezTo>
                <a:cubicBezTo>
                  <a:pt x="1450" y="1038"/>
                  <a:pt x="1068" y="1420"/>
                  <a:pt x="597" y="1420"/>
                </a:cubicBezTo>
                <a:cubicBezTo>
                  <a:pt x="364" y="1420"/>
                  <a:pt x="154" y="1327"/>
                  <a:pt x="0" y="1176"/>
                </a:cubicBezTo>
                <a:lnTo>
                  <a:pt x="567" y="1743"/>
                </a:lnTo>
                <a:cubicBezTo>
                  <a:pt x="577" y="1743"/>
                  <a:pt x="587" y="1744"/>
                  <a:pt x="597" y="1744"/>
                </a:cubicBezTo>
                <a:cubicBezTo>
                  <a:pt x="1247" y="1744"/>
                  <a:pt x="1774" y="1217"/>
                  <a:pt x="1774" y="567"/>
                </a:cubicBezTo>
                <a:cubicBezTo>
                  <a:pt x="1774" y="557"/>
                  <a:pt x="1773" y="548"/>
                  <a:pt x="1773" y="539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Freeform 14">
            <a:extLst>
              <a:ext uri="{FF2B5EF4-FFF2-40B4-BE49-F238E27FC236}">
                <a16:creationId xmlns:a16="http://schemas.microsoft.com/office/drawing/2014/main" id="{14DF8E70-204B-DD3B-7747-E0858A51A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3576" y="5308723"/>
            <a:ext cx="2208160" cy="2169708"/>
          </a:xfrm>
          <a:custGeom>
            <a:avLst/>
            <a:gdLst>
              <a:gd name="T0" fmla="*/ 1773 w 1774"/>
              <a:gd name="T1" fmla="*/ 539 h 1744"/>
              <a:gd name="T2" fmla="*/ 1234 w 1774"/>
              <a:gd name="T3" fmla="*/ 0 h 1744"/>
              <a:gd name="T4" fmla="*/ 1449 w 1774"/>
              <a:gd name="T5" fmla="*/ 567 h 1744"/>
              <a:gd name="T6" fmla="*/ 596 w 1774"/>
              <a:gd name="T7" fmla="*/ 1420 h 1744"/>
              <a:gd name="T8" fmla="*/ 0 w 1774"/>
              <a:gd name="T9" fmla="*/ 1176 h 1744"/>
              <a:gd name="T10" fmla="*/ 566 w 1774"/>
              <a:gd name="T11" fmla="*/ 1743 h 1744"/>
              <a:gd name="T12" fmla="*/ 596 w 1774"/>
              <a:gd name="T13" fmla="*/ 1743 h 1744"/>
              <a:gd name="T14" fmla="*/ 1773 w 1774"/>
              <a:gd name="T15" fmla="*/ 567 h 1744"/>
              <a:gd name="T16" fmla="*/ 1773 w 1774"/>
              <a:gd name="T17" fmla="*/ 539 h 1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4" h="1744">
                <a:moveTo>
                  <a:pt x="1773" y="539"/>
                </a:moveTo>
                <a:lnTo>
                  <a:pt x="1234" y="0"/>
                </a:lnTo>
                <a:cubicBezTo>
                  <a:pt x="1368" y="150"/>
                  <a:pt x="1449" y="349"/>
                  <a:pt x="1449" y="567"/>
                </a:cubicBezTo>
                <a:cubicBezTo>
                  <a:pt x="1449" y="1037"/>
                  <a:pt x="1068" y="1420"/>
                  <a:pt x="596" y="1420"/>
                </a:cubicBezTo>
                <a:cubicBezTo>
                  <a:pt x="364" y="1420"/>
                  <a:pt x="153" y="1327"/>
                  <a:pt x="0" y="1176"/>
                </a:cubicBezTo>
                <a:lnTo>
                  <a:pt x="566" y="1743"/>
                </a:lnTo>
                <a:cubicBezTo>
                  <a:pt x="576" y="1743"/>
                  <a:pt x="587" y="1743"/>
                  <a:pt x="596" y="1743"/>
                </a:cubicBezTo>
                <a:cubicBezTo>
                  <a:pt x="1246" y="1743"/>
                  <a:pt x="1773" y="1216"/>
                  <a:pt x="1773" y="567"/>
                </a:cubicBezTo>
                <a:cubicBezTo>
                  <a:pt x="1773" y="557"/>
                  <a:pt x="1773" y="548"/>
                  <a:pt x="1773" y="539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Freeform 15">
            <a:extLst>
              <a:ext uri="{FF2B5EF4-FFF2-40B4-BE49-F238E27FC236}">
                <a16:creationId xmlns:a16="http://schemas.microsoft.com/office/drawing/2014/main" id="{86C2E356-9B4F-036D-4B76-9B97974F4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6512" y="3095069"/>
            <a:ext cx="2213655" cy="2175202"/>
          </a:xfrm>
          <a:custGeom>
            <a:avLst/>
            <a:gdLst>
              <a:gd name="T0" fmla="*/ 1773 w 1775"/>
              <a:gd name="T1" fmla="*/ 539 h 1745"/>
              <a:gd name="T2" fmla="*/ 1234 w 1775"/>
              <a:gd name="T3" fmla="*/ 0 h 1745"/>
              <a:gd name="T4" fmla="*/ 1450 w 1775"/>
              <a:gd name="T5" fmla="*/ 567 h 1745"/>
              <a:gd name="T6" fmla="*/ 597 w 1775"/>
              <a:gd name="T7" fmla="*/ 1420 h 1745"/>
              <a:gd name="T8" fmla="*/ 0 w 1775"/>
              <a:gd name="T9" fmla="*/ 1176 h 1745"/>
              <a:gd name="T10" fmla="*/ 566 w 1775"/>
              <a:gd name="T11" fmla="*/ 1743 h 1745"/>
              <a:gd name="T12" fmla="*/ 597 w 1775"/>
              <a:gd name="T13" fmla="*/ 1744 h 1745"/>
              <a:gd name="T14" fmla="*/ 1774 w 1775"/>
              <a:gd name="T15" fmla="*/ 567 h 1745"/>
              <a:gd name="T16" fmla="*/ 1773 w 1775"/>
              <a:gd name="T17" fmla="*/ 539 h 1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5" h="1745">
                <a:moveTo>
                  <a:pt x="1773" y="539"/>
                </a:moveTo>
                <a:lnTo>
                  <a:pt x="1234" y="0"/>
                </a:lnTo>
                <a:cubicBezTo>
                  <a:pt x="1369" y="151"/>
                  <a:pt x="1450" y="349"/>
                  <a:pt x="1450" y="567"/>
                </a:cubicBezTo>
                <a:cubicBezTo>
                  <a:pt x="1450" y="1038"/>
                  <a:pt x="1068" y="1420"/>
                  <a:pt x="597" y="1420"/>
                </a:cubicBezTo>
                <a:cubicBezTo>
                  <a:pt x="364" y="1420"/>
                  <a:pt x="154" y="1327"/>
                  <a:pt x="0" y="1176"/>
                </a:cubicBezTo>
                <a:lnTo>
                  <a:pt x="566" y="1743"/>
                </a:lnTo>
                <a:cubicBezTo>
                  <a:pt x="577" y="1744"/>
                  <a:pt x="587" y="1744"/>
                  <a:pt x="597" y="1744"/>
                </a:cubicBezTo>
                <a:cubicBezTo>
                  <a:pt x="1247" y="1744"/>
                  <a:pt x="1774" y="1216"/>
                  <a:pt x="1774" y="567"/>
                </a:cubicBezTo>
                <a:cubicBezTo>
                  <a:pt x="1774" y="557"/>
                  <a:pt x="1773" y="548"/>
                  <a:pt x="1773" y="53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Freeform 369">
            <a:extLst>
              <a:ext uri="{FF2B5EF4-FFF2-40B4-BE49-F238E27FC236}">
                <a16:creationId xmlns:a16="http://schemas.microsoft.com/office/drawing/2014/main" id="{70A82EFC-4A58-EE9C-7CAD-D5CF184E8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0553" y="9739458"/>
            <a:ext cx="2208160" cy="2175202"/>
          </a:xfrm>
          <a:custGeom>
            <a:avLst/>
            <a:gdLst>
              <a:gd name="T0" fmla="*/ 1773 w 1774"/>
              <a:gd name="T1" fmla="*/ 539 h 1746"/>
              <a:gd name="T2" fmla="*/ 1234 w 1774"/>
              <a:gd name="T3" fmla="*/ 0 h 1746"/>
              <a:gd name="T4" fmla="*/ 1450 w 1774"/>
              <a:gd name="T5" fmla="*/ 567 h 1746"/>
              <a:gd name="T6" fmla="*/ 597 w 1774"/>
              <a:gd name="T7" fmla="*/ 1421 h 1746"/>
              <a:gd name="T8" fmla="*/ 0 w 1774"/>
              <a:gd name="T9" fmla="*/ 1177 h 1746"/>
              <a:gd name="T10" fmla="*/ 567 w 1774"/>
              <a:gd name="T11" fmla="*/ 1744 h 1746"/>
              <a:gd name="T12" fmla="*/ 597 w 1774"/>
              <a:gd name="T13" fmla="*/ 1745 h 1746"/>
              <a:gd name="T14" fmla="*/ 1773 w 1774"/>
              <a:gd name="T15" fmla="*/ 567 h 1746"/>
              <a:gd name="T16" fmla="*/ 1773 w 1774"/>
              <a:gd name="T17" fmla="*/ 539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4" h="1746">
                <a:moveTo>
                  <a:pt x="1773" y="539"/>
                </a:moveTo>
                <a:lnTo>
                  <a:pt x="1234" y="0"/>
                </a:lnTo>
                <a:cubicBezTo>
                  <a:pt x="1368" y="151"/>
                  <a:pt x="1450" y="350"/>
                  <a:pt x="1450" y="567"/>
                </a:cubicBezTo>
                <a:cubicBezTo>
                  <a:pt x="1450" y="1039"/>
                  <a:pt x="1068" y="1421"/>
                  <a:pt x="597" y="1421"/>
                </a:cubicBezTo>
                <a:cubicBezTo>
                  <a:pt x="364" y="1421"/>
                  <a:pt x="153" y="1327"/>
                  <a:pt x="0" y="1177"/>
                </a:cubicBezTo>
                <a:lnTo>
                  <a:pt x="567" y="1744"/>
                </a:lnTo>
                <a:cubicBezTo>
                  <a:pt x="576" y="1744"/>
                  <a:pt x="586" y="1745"/>
                  <a:pt x="597" y="1745"/>
                </a:cubicBezTo>
                <a:cubicBezTo>
                  <a:pt x="1246" y="1745"/>
                  <a:pt x="1773" y="1217"/>
                  <a:pt x="1773" y="567"/>
                </a:cubicBezTo>
                <a:cubicBezTo>
                  <a:pt x="1773" y="558"/>
                  <a:pt x="1773" y="549"/>
                  <a:pt x="1773" y="539"/>
                </a:cubicBezTo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Freeform 371">
            <a:extLst>
              <a:ext uri="{FF2B5EF4-FFF2-40B4-BE49-F238E27FC236}">
                <a16:creationId xmlns:a16="http://schemas.microsoft.com/office/drawing/2014/main" id="{82696876-A575-E894-FEA2-01A721096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3492" y="7525803"/>
            <a:ext cx="2213651" cy="2175202"/>
          </a:xfrm>
          <a:custGeom>
            <a:avLst/>
            <a:gdLst>
              <a:gd name="T0" fmla="*/ 1773 w 1775"/>
              <a:gd name="T1" fmla="*/ 539 h 1745"/>
              <a:gd name="T2" fmla="*/ 1235 w 1775"/>
              <a:gd name="T3" fmla="*/ 0 h 1745"/>
              <a:gd name="T4" fmla="*/ 1450 w 1775"/>
              <a:gd name="T5" fmla="*/ 567 h 1745"/>
              <a:gd name="T6" fmla="*/ 597 w 1775"/>
              <a:gd name="T7" fmla="*/ 1420 h 1745"/>
              <a:gd name="T8" fmla="*/ 0 w 1775"/>
              <a:gd name="T9" fmla="*/ 1176 h 1745"/>
              <a:gd name="T10" fmla="*/ 567 w 1775"/>
              <a:gd name="T11" fmla="*/ 1743 h 1745"/>
              <a:gd name="T12" fmla="*/ 597 w 1775"/>
              <a:gd name="T13" fmla="*/ 1744 h 1745"/>
              <a:gd name="T14" fmla="*/ 1774 w 1775"/>
              <a:gd name="T15" fmla="*/ 567 h 1745"/>
              <a:gd name="T16" fmla="*/ 1773 w 1775"/>
              <a:gd name="T17" fmla="*/ 539 h 1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5" h="1745">
                <a:moveTo>
                  <a:pt x="1773" y="539"/>
                </a:moveTo>
                <a:lnTo>
                  <a:pt x="1235" y="0"/>
                </a:lnTo>
                <a:cubicBezTo>
                  <a:pt x="1368" y="151"/>
                  <a:pt x="1450" y="350"/>
                  <a:pt x="1450" y="567"/>
                </a:cubicBezTo>
                <a:cubicBezTo>
                  <a:pt x="1450" y="1038"/>
                  <a:pt x="1068" y="1420"/>
                  <a:pt x="597" y="1420"/>
                </a:cubicBezTo>
                <a:cubicBezTo>
                  <a:pt x="364" y="1420"/>
                  <a:pt x="154" y="1327"/>
                  <a:pt x="0" y="1176"/>
                </a:cubicBezTo>
                <a:lnTo>
                  <a:pt x="567" y="1743"/>
                </a:lnTo>
                <a:cubicBezTo>
                  <a:pt x="577" y="1743"/>
                  <a:pt x="587" y="1744"/>
                  <a:pt x="597" y="1744"/>
                </a:cubicBezTo>
                <a:cubicBezTo>
                  <a:pt x="1247" y="1744"/>
                  <a:pt x="1774" y="1217"/>
                  <a:pt x="1774" y="567"/>
                </a:cubicBezTo>
                <a:cubicBezTo>
                  <a:pt x="1774" y="557"/>
                  <a:pt x="1773" y="548"/>
                  <a:pt x="1773" y="539"/>
                </a:cubicBezTo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Freeform 373">
            <a:extLst>
              <a:ext uri="{FF2B5EF4-FFF2-40B4-BE49-F238E27FC236}">
                <a16:creationId xmlns:a16="http://schemas.microsoft.com/office/drawing/2014/main" id="{B4A43228-0715-22A1-330C-E99AB0B95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1923" y="5312152"/>
            <a:ext cx="2208160" cy="2169708"/>
          </a:xfrm>
          <a:custGeom>
            <a:avLst/>
            <a:gdLst>
              <a:gd name="T0" fmla="*/ 1773 w 1774"/>
              <a:gd name="T1" fmla="*/ 539 h 1744"/>
              <a:gd name="T2" fmla="*/ 1234 w 1774"/>
              <a:gd name="T3" fmla="*/ 0 h 1744"/>
              <a:gd name="T4" fmla="*/ 1449 w 1774"/>
              <a:gd name="T5" fmla="*/ 567 h 1744"/>
              <a:gd name="T6" fmla="*/ 596 w 1774"/>
              <a:gd name="T7" fmla="*/ 1420 h 1744"/>
              <a:gd name="T8" fmla="*/ 0 w 1774"/>
              <a:gd name="T9" fmla="*/ 1176 h 1744"/>
              <a:gd name="T10" fmla="*/ 566 w 1774"/>
              <a:gd name="T11" fmla="*/ 1743 h 1744"/>
              <a:gd name="T12" fmla="*/ 596 w 1774"/>
              <a:gd name="T13" fmla="*/ 1743 h 1744"/>
              <a:gd name="T14" fmla="*/ 1773 w 1774"/>
              <a:gd name="T15" fmla="*/ 567 h 1744"/>
              <a:gd name="T16" fmla="*/ 1773 w 1774"/>
              <a:gd name="T17" fmla="*/ 539 h 1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4" h="1744">
                <a:moveTo>
                  <a:pt x="1773" y="539"/>
                </a:moveTo>
                <a:lnTo>
                  <a:pt x="1234" y="0"/>
                </a:lnTo>
                <a:cubicBezTo>
                  <a:pt x="1368" y="150"/>
                  <a:pt x="1449" y="349"/>
                  <a:pt x="1449" y="567"/>
                </a:cubicBezTo>
                <a:cubicBezTo>
                  <a:pt x="1449" y="1037"/>
                  <a:pt x="1068" y="1420"/>
                  <a:pt x="596" y="1420"/>
                </a:cubicBezTo>
                <a:cubicBezTo>
                  <a:pt x="364" y="1420"/>
                  <a:pt x="153" y="1327"/>
                  <a:pt x="0" y="1176"/>
                </a:cubicBezTo>
                <a:lnTo>
                  <a:pt x="566" y="1743"/>
                </a:lnTo>
                <a:cubicBezTo>
                  <a:pt x="576" y="1743"/>
                  <a:pt x="587" y="1743"/>
                  <a:pt x="596" y="1743"/>
                </a:cubicBezTo>
                <a:cubicBezTo>
                  <a:pt x="1246" y="1743"/>
                  <a:pt x="1773" y="1216"/>
                  <a:pt x="1773" y="567"/>
                </a:cubicBezTo>
                <a:cubicBezTo>
                  <a:pt x="1773" y="557"/>
                  <a:pt x="1773" y="548"/>
                  <a:pt x="1773" y="539"/>
                </a:cubicBezTo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Freeform 375">
            <a:extLst>
              <a:ext uri="{FF2B5EF4-FFF2-40B4-BE49-F238E27FC236}">
                <a16:creationId xmlns:a16="http://schemas.microsoft.com/office/drawing/2014/main" id="{CBDE67D6-79BE-FF69-71B7-75D21AB32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859" y="3098498"/>
            <a:ext cx="2213655" cy="2175202"/>
          </a:xfrm>
          <a:custGeom>
            <a:avLst/>
            <a:gdLst>
              <a:gd name="T0" fmla="*/ 1773 w 1775"/>
              <a:gd name="T1" fmla="*/ 539 h 1745"/>
              <a:gd name="T2" fmla="*/ 1234 w 1775"/>
              <a:gd name="T3" fmla="*/ 0 h 1745"/>
              <a:gd name="T4" fmla="*/ 1450 w 1775"/>
              <a:gd name="T5" fmla="*/ 567 h 1745"/>
              <a:gd name="T6" fmla="*/ 597 w 1775"/>
              <a:gd name="T7" fmla="*/ 1420 h 1745"/>
              <a:gd name="T8" fmla="*/ 0 w 1775"/>
              <a:gd name="T9" fmla="*/ 1176 h 1745"/>
              <a:gd name="T10" fmla="*/ 566 w 1775"/>
              <a:gd name="T11" fmla="*/ 1743 h 1745"/>
              <a:gd name="T12" fmla="*/ 597 w 1775"/>
              <a:gd name="T13" fmla="*/ 1744 h 1745"/>
              <a:gd name="T14" fmla="*/ 1774 w 1775"/>
              <a:gd name="T15" fmla="*/ 567 h 1745"/>
              <a:gd name="T16" fmla="*/ 1773 w 1775"/>
              <a:gd name="T17" fmla="*/ 539 h 1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5" h="1745">
                <a:moveTo>
                  <a:pt x="1773" y="539"/>
                </a:moveTo>
                <a:lnTo>
                  <a:pt x="1234" y="0"/>
                </a:lnTo>
                <a:cubicBezTo>
                  <a:pt x="1369" y="151"/>
                  <a:pt x="1450" y="349"/>
                  <a:pt x="1450" y="567"/>
                </a:cubicBezTo>
                <a:cubicBezTo>
                  <a:pt x="1450" y="1038"/>
                  <a:pt x="1068" y="1420"/>
                  <a:pt x="597" y="1420"/>
                </a:cubicBezTo>
                <a:cubicBezTo>
                  <a:pt x="364" y="1420"/>
                  <a:pt x="154" y="1327"/>
                  <a:pt x="0" y="1176"/>
                </a:cubicBezTo>
                <a:lnTo>
                  <a:pt x="566" y="1743"/>
                </a:lnTo>
                <a:cubicBezTo>
                  <a:pt x="577" y="1744"/>
                  <a:pt x="587" y="1744"/>
                  <a:pt x="597" y="1744"/>
                </a:cubicBezTo>
                <a:cubicBezTo>
                  <a:pt x="1247" y="1744"/>
                  <a:pt x="1774" y="1216"/>
                  <a:pt x="1774" y="567"/>
                </a:cubicBezTo>
                <a:cubicBezTo>
                  <a:pt x="1774" y="557"/>
                  <a:pt x="1773" y="548"/>
                  <a:pt x="1773" y="539"/>
                </a:cubicBezTo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5B91400-E161-244C-4758-BCEC56FA0B7F}"/>
              </a:ext>
            </a:extLst>
          </p:cNvPr>
          <p:cNvSpPr txBox="1"/>
          <p:nvPr/>
        </p:nvSpPr>
        <p:spPr>
          <a:xfrm>
            <a:off x="5547446" y="10285258"/>
            <a:ext cx="6221767" cy="107721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Send 10 % of Emails – Split Subject or Content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451CCB4-C54D-FCA1-97E6-CA04DE8683AD}"/>
              </a:ext>
            </a:extLst>
          </p:cNvPr>
          <p:cNvSpPr txBox="1"/>
          <p:nvPr/>
        </p:nvSpPr>
        <p:spPr>
          <a:xfrm>
            <a:off x="10615802" y="8508216"/>
            <a:ext cx="3036409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Wait 1 Day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A4AF828-BB5A-B5FD-1340-536933883C7C}"/>
              </a:ext>
            </a:extLst>
          </p:cNvPr>
          <p:cNvSpPr txBox="1"/>
          <p:nvPr/>
        </p:nvSpPr>
        <p:spPr>
          <a:xfrm>
            <a:off x="15278748" y="7040110"/>
            <a:ext cx="6960912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Measure which performed best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340A362-4A4F-615B-6DD7-2553C1AE25FD}"/>
              </a:ext>
            </a:extLst>
          </p:cNvPr>
          <p:cNvSpPr txBox="1"/>
          <p:nvPr/>
        </p:nvSpPr>
        <p:spPr>
          <a:xfrm>
            <a:off x="20518106" y="4550990"/>
            <a:ext cx="3767571" cy="107721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Send Remaining 90%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BD649FD-16BE-7995-CC03-3C45DD928731}"/>
              </a:ext>
            </a:extLst>
          </p:cNvPr>
          <p:cNvSpPr txBox="1"/>
          <p:nvPr/>
        </p:nvSpPr>
        <p:spPr>
          <a:xfrm>
            <a:off x="3618022" y="9451000"/>
            <a:ext cx="619080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8FAEC7B-E9B3-32B9-8F85-FCFD25A16005}"/>
              </a:ext>
            </a:extLst>
          </p:cNvPr>
          <p:cNvSpPr txBox="1"/>
          <p:nvPr/>
        </p:nvSpPr>
        <p:spPr>
          <a:xfrm>
            <a:off x="8614243" y="7237345"/>
            <a:ext cx="843501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DA1B1E1-09D8-58F9-30C9-D2F9C1270B4E}"/>
              </a:ext>
            </a:extLst>
          </p:cNvPr>
          <p:cNvSpPr txBox="1"/>
          <p:nvPr/>
        </p:nvSpPr>
        <p:spPr>
          <a:xfrm>
            <a:off x="13697144" y="5023694"/>
            <a:ext cx="883576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B1BFC64-6299-2A28-A3AB-83B6CBAA65DD}"/>
              </a:ext>
            </a:extLst>
          </p:cNvPr>
          <p:cNvSpPr txBox="1"/>
          <p:nvPr/>
        </p:nvSpPr>
        <p:spPr>
          <a:xfrm>
            <a:off x="18759204" y="2810040"/>
            <a:ext cx="965329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6011264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38">
            <a:extLst>
              <a:ext uri="{FF2B5EF4-FFF2-40B4-BE49-F238E27FC236}">
                <a16:creationId xmlns:a16="http://schemas.microsoft.com/office/drawing/2014/main" id="{987F3017-DEB3-564B-5134-0CD350B60A6D}"/>
              </a:ext>
            </a:extLst>
          </p:cNvPr>
          <p:cNvSpPr/>
          <p:nvPr/>
        </p:nvSpPr>
        <p:spPr>
          <a:xfrm>
            <a:off x="723552" y="636927"/>
            <a:ext cx="861614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AGTM3 – Nurture and Drip</a:t>
            </a:r>
          </a:p>
        </p:txBody>
      </p:sp>
      <p:sp>
        <p:nvSpPr>
          <p:cNvPr id="38" name="Shape 339">
            <a:extLst>
              <a:ext uri="{FF2B5EF4-FFF2-40B4-BE49-F238E27FC236}">
                <a16:creationId xmlns:a16="http://schemas.microsoft.com/office/drawing/2014/main" id="{6751ABFF-7E52-146D-E106-3EE61B99A99A}"/>
              </a:ext>
            </a:extLst>
          </p:cNvPr>
          <p:cNvSpPr/>
          <p:nvPr/>
        </p:nvSpPr>
        <p:spPr>
          <a:xfrm>
            <a:off x="723552" y="1605867"/>
            <a:ext cx="5211363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Create A Marketing Echo Chamber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374EFA3D-3119-11EB-8D82-2AC3A863F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548" y="2353524"/>
            <a:ext cx="21433436" cy="9738972"/>
          </a:xfrm>
          <a:custGeom>
            <a:avLst/>
            <a:gdLst>
              <a:gd name="T0" fmla="*/ 16598 w 17205"/>
              <a:gd name="T1" fmla="*/ 932 h 7820"/>
              <a:gd name="T2" fmla="*/ 17204 w 17205"/>
              <a:gd name="T3" fmla="*/ 116 h 7820"/>
              <a:gd name="T4" fmla="*/ 16194 w 17205"/>
              <a:gd name="T5" fmla="*/ 0 h 7820"/>
              <a:gd name="T6" fmla="*/ 16356 w 17205"/>
              <a:gd name="T7" fmla="*/ 373 h 7820"/>
              <a:gd name="T8" fmla="*/ 734 w 17205"/>
              <a:gd name="T9" fmla="*/ 7143 h 7820"/>
              <a:gd name="T10" fmla="*/ 283 w 17205"/>
              <a:gd name="T11" fmla="*/ 7032 h 7820"/>
              <a:gd name="T12" fmla="*/ 84 w 17205"/>
              <a:gd name="T13" fmla="*/ 7536 h 7820"/>
              <a:gd name="T14" fmla="*/ 588 w 17205"/>
              <a:gd name="T15" fmla="*/ 7736 h 7820"/>
              <a:gd name="T16" fmla="*/ 815 w 17205"/>
              <a:gd name="T17" fmla="*/ 7330 h 7820"/>
              <a:gd name="T18" fmla="*/ 16437 w 17205"/>
              <a:gd name="T19" fmla="*/ 559 h 7820"/>
              <a:gd name="T20" fmla="*/ 16598 w 17205"/>
              <a:gd name="T21" fmla="*/ 932 h 7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205" h="7820">
                <a:moveTo>
                  <a:pt x="16598" y="932"/>
                </a:moveTo>
                <a:lnTo>
                  <a:pt x="17204" y="116"/>
                </a:lnTo>
                <a:lnTo>
                  <a:pt x="16194" y="0"/>
                </a:lnTo>
                <a:lnTo>
                  <a:pt x="16356" y="373"/>
                </a:lnTo>
                <a:lnTo>
                  <a:pt x="734" y="7143"/>
                </a:lnTo>
                <a:cubicBezTo>
                  <a:pt x="628" y="7012"/>
                  <a:pt x="445" y="6962"/>
                  <a:pt x="283" y="7032"/>
                </a:cubicBezTo>
                <a:cubicBezTo>
                  <a:pt x="89" y="7116"/>
                  <a:pt x="0" y="7342"/>
                  <a:pt x="84" y="7536"/>
                </a:cubicBezTo>
                <a:cubicBezTo>
                  <a:pt x="168" y="7730"/>
                  <a:pt x="394" y="7819"/>
                  <a:pt x="588" y="7736"/>
                </a:cubicBezTo>
                <a:cubicBezTo>
                  <a:pt x="750" y="7665"/>
                  <a:pt x="839" y="7497"/>
                  <a:pt x="815" y="7330"/>
                </a:cubicBezTo>
                <a:lnTo>
                  <a:pt x="16437" y="559"/>
                </a:lnTo>
                <a:lnTo>
                  <a:pt x="16598" y="932"/>
                </a:ln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887837A-57A4-0EE1-349A-9448E60E9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948" y="8978004"/>
            <a:ext cx="2933228" cy="2933227"/>
          </a:xfrm>
          <a:custGeom>
            <a:avLst/>
            <a:gdLst>
              <a:gd name="T0" fmla="*/ 2353 w 2354"/>
              <a:gd name="T1" fmla="*/ 1176 h 2355"/>
              <a:gd name="T2" fmla="*/ 1177 w 2354"/>
              <a:gd name="T3" fmla="*/ 2354 h 2355"/>
              <a:gd name="T4" fmla="*/ 0 w 2354"/>
              <a:gd name="T5" fmla="*/ 1176 h 2355"/>
              <a:gd name="T6" fmla="*/ 1177 w 2354"/>
              <a:gd name="T7" fmla="*/ 0 h 2355"/>
              <a:gd name="T8" fmla="*/ 2353 w 2354"/>
              <a:gd name="T9" fmla="*/ 1176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4" h="2355">
                <a:moveTo>
                  <a:pt x="2353" y="1176"/>
                </a:moveTo>
                <a:cubicBezTo>
                  <a:pt x="2353" y="1826"/>
                  <a:pt x="1826" y="2354"/>
                  <a:pt x="1177" y="2354"/>
                </a:cubicBezTo>
                <a:cubicBezTo>
                  <a:pt x="527" y="2354"/>
                  <a:pt x="0" y="1826"/>
                  <a:pt x="0" y="1176"/>
                </a:cubicBezTo>
                <a:cubicBezTo>
                  <a:pt x="0" y="527"/>
                  <a:pt x="527" y="0"/>
                  <a:pt x="1177" y="0"/>
                </a:cubicBezTo>
                <a:cubicBezTo>
                  <a:pt x="1826" y="0"/>
                  <a:pt x="2353" y="527"/>
                  <a:pt x="2353" y="117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31D14CF7-4B55-18C7-B7BD-2199C0F7E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379" y="6764349"/>
            <a:ext cx="2933228" cy="2933227"/>
          </a:xfrm>
          <a:custGeom>
            <a:avLst/>
            <a:gdLst>
              <a:gd name="T0" fmla="*/ 2354 w 2355"/>
              <a:gd name="T1" fmla="*/ 1177 h 2355"/>
              <a:gd name="T2" fmla="*/ 1177 w 2355"/>
              <a:gd name="T3" fmla="*/ 2354 h 2355"/>
              <a:gd name="T4" fmla="*/ 0 w 2355"/>
              <a:gd name="T5" fmla="*/ 1177 h 2355"/>
              <a:gd name="T6" fmla="*/ 1177 w 2355"/>
              <a:gd name="T7" fmla="*/ 0 h 2355"/>
              <a:gd name="T8" fmla="*/ 2354 w 2355"/>
              <a:gd name="T9" fmla="*/ 1177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5" h="2355">
                <a:moveTo>
                  <a:pt x="2354" y="1177"/>
                </a:moveTo>
                <a:cubicBezTo>
                  <a:pt x="2354" y="1827"/>
                  <a:pt x="1827" y="2354"/>
                  <a:pt x="1177" y="2354"/>
                </a:cubicBezTo>
                <a:cubicBezTo>
                  <a:pt x="527" y="2354"/>
                  <a:pt x="0" y="1827"/>
                  <a:pt x="0" y="1177"/>
                </a:cubicBezTo>
                <a:cubicBezTo>
                  <a:pt x="0" y="527"/>
                  <a:pt x="527" y="0"/>
                  <a:pt x="1177" y="0"/>
                </a:cubicBezTo>
                <a:cubicBezTo>
                  <a:pt x="1827" y="0"/>
                  <a:pt x="2354" y="527"/>
                  <a:pt x="2354" y="1177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19B4E045-4C4D-D406-D0C1-BB5C018A0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2318" y="4550698"/>
            <a:ext cx="2933228" cy="2933227"/>
          </a:xfrm>
          <a:custGeom>
            <a:avLst/>
            <a:gdLst>
              <a:gd name="T0" fmla="*/ 2353 w 2354"/>
              <a:gd name="T1" fmla="*/ 1178 h 2355"/>
              <a:gd name="T2" fmla="*/ 1176 w 2354"/>
              <a:gd name="T3" fmla="*/ 2354 h 2355"/>
              <a:gd name="T4" fmla="*/ 0 w 2354"/>
              <a:gd name="T5" fmla="*/ 1178 h 2355"/>
              <a:gd name="T6" fmla="*/ 1176 w 2354"/>
              <a:gd name="T7" fmla="*/ 0 h 2355"/>
              <a:gd name="T8" fmla="*/ 2353 w 2354"/>
              <a:gd name="T9" fmla="*/ 1178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4" h="2355">
                <a:moveTo>
                  <a:pt x="2353" y="1178"/>
                </a:moveTo>
                <a:cubicBezTo>
                  <a:pt x="2353" y="1827"/>
                  <a:pt x="1826" y="2354"/>
                  <a:pt x="1176" y="2354"/>
                </a:cubicBezTo>
                <a:cubicBezTo>
                  <a:pt x="526" y="2354"/>
                  <a:pt x="0" y="1827"/>
                  <a:pt x="0" y="1178"/>
                </a:cubicBezTo>
                <a:cubicBezTo>
                  <a:pt x="0" y="527"/>
                  <a:pt x="526" y="0"/>
                  <a:pt x="1176" y="0"/>
                </a:cubicBezTo>
                <a:cubicBezTo>
                  <a:pt x="1826" y="0"/>
                  <a:pt x="2353" y="527"/>
                  <a:pt x="2353" y="1178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AA4415A6-296D-31E5-14A3-16E3DA23A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75254" y="2337044"/>
            <a:ext cx="2933228" cy="2933227"/>
          </a:xfrm>
          <a:custGeom>
            <a:avLst/>
            <a:gdLst>
              <a:gd name="T0" fmla="*/ 2354 w 2355"/>
              <a:gd name="T1" fmla="*/ 1177 h 2355"/>
              <a:gd name="T2" fmla="*/ 1177 w 2355"/>
              <a:gd name="T3" fmla="*/ 2354 h 2355"/>
              <a:gd name="T4" fmla="*/ 0 w 2355"/>
              <a:gd name="T5" fmla="*/ 1177 h 2355"/>
              <a:gd name="T6" fmla="*/ 1177 w 2355"/>
              <a:gd name="T7" fmla="*/ 0 h 2355"/>
              <a:gd name="T8" fmla="*/ 2354 w 2355"/>
              <a:gd name="T9" fmla="*/ 1177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5" h="2355">
                <a:moveTo>
                  <a:pt x="2354" y="1177"/>
                </a:moveTo>
                <a:cubicBezTo>
                  <a:pt x="2354" y="1826"/>
                  <a:pt x="1827" y="2354"/>
                  <a:pt x="1177" y="2354"/>
                </a:cubicBezTo>
                <a:cubicBezTo>
                  <a:pt x="527" y="2354"/>
                  <a:pt x="0" y="1826"/>
                  <a:pt x="0" y="1177"/>
                </a:cubicBezTo>
                <a:cubicBezTo>
                  <a:pt x="0" y="527"/>
                  <a:pt x="527" y="0"/>
                  <a:pt x="1177" y="0"/>
                </a:cubicBezTo>
                <a:cubicBezTo>
                  <a:pt x="1827" y="0"/>
                  <a:pt x="2354" y="527"/>
                  <a:pt x="2354" y="117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3B39D3FB-7D8C-E534-390C-796927847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206" y="9736029"/>
            <a:ext cx="2208160" cy="2175202"/>
          </a:xfrm>
          <a:custGeom>
            <a:avLst/>
            <a:gdLst>
              <a:gd name="T0" fmla="*/ 1773 w 1774"/>
              <a:gd name="T1" fmla="*/ 539 h 1746"/>
              <a:gd name="T2" fmla="*/ 1234 w 1774"/>
              <a:gd name="T3" fmla="*/ 0 h 1746"/>
              <a:gd name="T4" fmla="*/ 1450 w 1774"/>
              <a:gd name="T5" fmla="*/ 567 h 1746"/>
              <a:gd name="T6" fmla="*/ 597 w 1774"/>
              <a:gd name="T7" fmla="*/ 1421 h 1746"/>
              <a:gd name="T8" fmla="*/ 0 w 1774"/>
              <a:gd name="T9" fmla="*/ 1177 h 1746"/>
              <a:gd name="T10" fmla="*/ 567 w 1774"/>
              <a:gd name="T11" fmla="*/ 1744 h 1746"/>
              <a:gd name="T12" fmla="*/ 597 w 1774"/>
              <a:gd name="T13" fmla="*/ 1745 h 1746"/>
              <a:gd name="T14" fmla="*/ 1773 w 1774"/>
              <a:gd name="T15" fmla="*/ 567 h 1746"/>
              <a:gd name="T16" fmla="*/ 1773 w 1774"/>
              <a:gd name="T17" fmla="*/ 539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4" h="1746">
                <a:moveTo>
                  <a:pt x="1773" y="539"/>
                </a:moveTo>
                <a:lnTo>
                  <a:pt x="1234" y="0"/>
                </a:lnTo>
                <a:cubicBezTo>
                  <a:pt x="1368" y="151"/>
                  <a:pt x="1450" y="350"/>
                  <a:pt x="1450" y="567"/>
                </a:cubicBezTo>
                <a:cubicBezTo>
                  <a:pt x="1450" y="1039"/>
                  <a:pt x="1068" y="1421"/>
                  <a:pt x="597" y="1421"/>
                </a:cubicBezTo>
                <a:cubicBezTo>
                  <a:pt x="364" y="1421"/>
                  <a:pt x="153" y="1327"/>
                  <a:pt x="0" y="1177"/>
                </a:cubicBezTo>
                <a:lnTo>
                  <a:pt x="567" y="1744"/>
                </a:lnTo>
                <a:cubicBezTo>
                  <a:pt x="576" y="1744"/>
                  <a:pt x="586" y="1745"/>
                  <a:pt x="597" y="1745"/>
                </a:cubicBezTo>
                <a:cubicBezTo>
                  <a:pt x="1246" y="1745"/>
                  <a:pt x="1773" y="1217"/>
                  <a:pt x="1773" y="567"/>
                </a:cubicBezTo>
                <a:cubicBezTo>
                  <a:pt x="1773" y="558"/>
                  <a:pt x="1773" y="549"/>
                  <a:pt x="1773" y="53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A5E81CE2-D1BE-91C3-4003-BB32B5C49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5145" y="7522374"/>
            <a:ext cx="2213651" cy="2175202"/>
          </a:xfrm>
          <a:custGeom>
            <a:avLst/>
            <a:gdLst>
              <a:gd name="T0" fmla="*/ 1773 w 1775"/>
              <a:gd name="T1" fmla="*/ 539 h 1745"/>
              <a:gd name="T2" fmla="*/ 1235 w 1775"/>
              <a:gd name="T3" fmla="*/ 0 h 1745"/>
              <a:gd name="T4" fmla="*/ 1450 w 1775"/>
              <a:gd name="T5" fmla="*/ 567 h 1745"/>
              <a:gd name="T6" fmla="*/ 597 w 1775"/>
              <a:gd name="T7" fmla="*/ 1420 h 1745"/>
              <a:gd name="T8" fmla="*/ 0 w 1775"/>
              <a:gd name="T9" fmla="*/ 1176 h 1745"/>
              <a:gd name="T10" fmla="*/ 567 w 1775"/>
              <a:gd name="T11" fmla="*/ 1743 h 1745"/>
              <a:gd name="T12" fmla="*/ 597 w 1775"/>
              <a:gd name="T13" fmla="*/ 1744 h 1745"/>
              <a:gd name="T14" fmla="*/ 1774 w 1775"/>
              <a:gd name="T15" fmla="*/ 567 h 1745"/>
              <a:gd name="T16" fmla="*/ 1773 w 1775"/>
              <a:gd name="T17" fmla="*/ 539 h 1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5" h="1745">
                <a:moveTo>
                  <a:pt x="1773" y="539"/>
                </a:moveTo>
                <a:lnTo>
                  <a:pt x="1235" y="0"/>
                </a:lnTo>
                <a:cubicBezTo>
                  <a:pt x="1368" y="151"/>
                  <a:pt x="1450" y="350"/>
                  <a:pt x="1450" y="567"/>
                </a:cubicBezTo>
                <a:cubicBezTo>
                  <a:pt x="1450" y="1038"/>
                  <a:pt x="1068" y="1420"/>
                  <a:pt x="597" y="1420"/>
                </a:cubicBezTo>
                <a:cubicBezTo>
                  <a:pt x="364" y="1420"/>
                  <a:pt x="154" y="1327"/>
                  <a:pt x="0" y="1176"/>
                </a:cubicBezTo>
                <a:lnTo>
                  <a:pt x="567" y="1743"/>
                </a:lnTo>
                <a:cubicBezTo>
                  <a:pt x="577" y="1743"/>
                  <a:pt x="587" y="1744"/>
                  <a:pt x="597" y="1744"/>
                </a:cubicBezTo>
                <a:cubicBezTo>
                  <a:pt x="1247" y="1744"/>
                  <a:pt x="1774" y="1217"/>
                  <a:pt x="1774" y="567"/>
                </a:cubicBezTo>
                <a:cubicBezTo>
                  <a:pt x="1774" y="557"/>
                  <a:pt x="1773" y="548"/>
                  <a:pt x="1773" y="539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87EEE5CE-FBAA-A579-D9CC-389B30B66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3576" y="5308723"/>
            <a:ext cx="2208160" cy="2169708"/>
          </a:xfrm>
          <a:custGeom>
            <a:avLst/>
            <a:gdLst>
              <a:gd name="T0" fmla="*/ 1773 w 1774"/>
              <a:gd name="T1" fmla="*/ 539 h 1744"/>
              <a:gd name="T2" fmla="*/ 1234 w 1774"/>
              <a:gd name="T3" fmla="*/ 0 h 1744"/>
              <a:gd name="T4" fmla="*/ 1449 w 1774"/>
              <a:gd name="T5" fmla="*/ 567 h 1744"/>
              <a:gd name="T6" fmla="*/ 596 w 1774"/>
              <a:gd name="T7" fmla="*/ 1420 h 1744"/>
              <a:gd name="T8" fmla="*/ 0 w 1774"/>
              <a:gd name="T9" fmla="*/ 1176 h 1744"/>
              <a:gd name="T10" fmla="*/ 566 w 1774"/>
              <a:gd name="T11" fmla="*/ 1743 h 1744"/>
              <a:gd name="T12" fmla="*/ 596 w 1774"/>
              <a:gd name="T13" fmla="*/ 1743 h 1744"/>
              <a:gd name="T14" fmla="*/ 1773 w 1774"/>
              <a:gd name="T15" fmla="*/ 567 h 1744"/>
              <a:gd name="T16" fmla="*/ 1773 w 1774"/>
              <a:gd name="T17" fmla="*/ 539 h 1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4" h="1744">
                <a:moveTo>
                  <a:pt x="1773" y="539"/>
                </a:moveTo>
                <a:lnTo>
                  <a:pt x="1234" y="0"/>
                </a:lnTo>
                <a:cubicBezTo>
                  <a:pt x="1368" y="150"/>
                  <a:pt x="1449" y="349"/>
                  <a:pt x="1449" y="567"/>
                </a:cubicBezTo>
                <a:cubicBezTo>
                  <a:pt x="1449" y="1037"/>
                  <a:pt x="1068" y="1420"/>
                  <a:pt x="596" y="1420"/>
                </a:cubicBezTo>
                <a:cubicBezTo>
                  <a:pt x="364" y="1420"/>
                  <a:pt x="153" y="1327"/>
                  <a:pt x="0" y="1176"/>
                </a:cubicBezTo>
                <a:lnTo>
                  <a:pt x="566" y="1743"/>
                </a:lnTo>
                <a:cubicBezTo>
                  <a:pt x="576" y="1743"/>
                  <a:pt x="587" y="1743"/>
                  <a:pt x="596" y="1743"/>
                </a:cubicBezTo>
                <a:cubicBezTo>
                  <a:pt x="1246" y="1743"/>
                  <a:pt x="1773" y="1216"/>
                  <a:pt x="1773" y="567"/>
                </a:cubicBezTo>
                <a:cubicBezTo>
                  <a:pt x="1773" y="557"/>
                  <a:pt x="1773" y="548"/>
                  <a:pt x="1773" y="539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Freeform 15">
            <a:extLst>
              <a:ext uri="{FF2B5EF4-FFF2-40B4-BE49-F238E27FC236}">
                <a16:creationId xmlns:a16="http://schemas.microsoft.com/office/drawing/2014/main" id="{273E8269-9EF1-39FA-CA38-DE7A198C3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6512" y="3095069"/>
            <a:ext cx="2213655" cy="2175202"/>
          </a:xfrm>
          <a:custGeom>
            <a:avLst/>
            <a:gdLst>
              <a:gd name="T0" fmla="*/ 1773 w 1775"/>
              <a:gd name="T1" fmla="*/ 539 h 1745"/>
              <a:gd name="T2" fmla="*/ 1234 w 1775"/>
              <a:gd name="T3" fmla="*/ 0 h 1745"/>
              <a:gd name="T4" fmla="*/ 1450 w 1775"/>
              <a:gd name="T5" fmla="*/ 567 h 1745"/>
              <a:gd name="T6" fmla="*/ 597 w 1775"/>
              <a:gd name="T7" fmla="*/ 1420 h 1745"/>
              <a:gd name="T8" fmla="*/ 0 w 1775"/>
              <a:gd name="T9" fmla="*/ 1176 h 1745"/>
              <a:gd name="T10" fmla="*/ 566 w 1775"/>
              <a:gd name="T11" fmla="*/ 1743 h 1745"/>
              <a:gd name="T12" fmla="*/ 597 w 1775"/>
              <a:gd name="T13" fmla="*/ 1744 h 1745"/>
              <a:gd name="T14" fmla="*/ 1774 w 1775"/>
              <a:gd name="T15" fmla="*/ 567 h 1745"/>
              <a:gd name="T16" fmla="*/ 1773 w 1775"/>
              <a:gd name="T17" fmla="*/ 539 h 1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5" h="1745">
                <a:moveTo>
                  <a:pt x="1773" y="539"/>
                </a:moveTo>
                <a:lnTo>
                  <a:pt x="1234" y="0"/>
                </a:lnTo>
                <a:cubicBezTo>
                  <a:pt x="1369" y="151"/>
                  <a:pt x="1450" y="349"/>
                  <a:pt x="1450" y="567"/>
                </a:cubicBezTo>
                <a:cubicBezTo>
                  <a:pt x="1450" y="1038"/>
                  <a:pt x="1068" y="1420"/>
                  <a:pt x="597" y="1420"/>
                </a:cubicBezTo>
                <a:cubicBezTo>
                  <a:pt x="364" y="1420"/>
                  <a:pt x="154" y="1327"/>
                  <a:pt x="0" y="1176"/>
                </a:cubicBezTo>
                <a:lnTo>
                  <a:pt x="566" y="1743"/>
                </a:lnTo>
                <a:cubicBezTo>
                  <a:pt x="577" y="1744"/>
                  <a:pt x="587" y="1744"/>
                  <a:pt x="597" y="1744"/>
                </a:cubicBezTo>
                <a:cubicBezTo>
                  <a:pt x="1247" y="1744"/>
                  <a:pt x="1774" y="1216"/>
                  <a:pt x="1774" y="567"/>
                </a:cubicBezTo>
                <a:cubicBezTo>
                  <a:pt x="1774" y="557"/>
                  <a:pt x="1773" y="548"/>
                  <a:pt x="1773" y="53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Freeform 369">
            <a:extLst>
              <a:ext uri="{FF2B5EF4-FFF2-40B4-BE49-F238E27FC236}">
                <a16:creationId xmlns:a16="http://schemas.microsoft.com/office/drawing/2014/main" id="{7F32AB68-ED06-28B8-0E50-CFB43528F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0553" y="9739458"/>
            <a:ext cx="2208160" cy="2175202"/>
          </a:xfrm>
          <a:custGeom>
            <a:avLst/>
            <a:gdLst>
              <a:gd name="T0" fmla="*/ 1773 w 1774"/>
              <a:gd name="T1" fmla="*/ 539 h 1746"/>
              <a:gd name="T2" fmla="*/ 1234 w 1774"/>
              <a:gd name="T3" fmla="*/ 0 h 1746"/>
              <a:gd name="T4" fmla="*/ 1450 w 1774"/>
              <a:gd name="T5" fmla="*/ 567 h 1746"/>
              <a:gd name="T6" fmla="*/ 597 w 1774"/>
              <a:gd name="T7" fmla="*/ 1421 h 1746"/>
              <a:gd name="T8" fmla="*/ 0 w 1774"/>
              <a:gd name="T9" fmla="*/ 1177 h 1746"/>
              <a:gd name="T10" fmla="*/ 567 w 1774"/>
              <a:gd name="T11" fmla="*/ 1744 h 1746"/>
              <a:gd name="T12" fmla="*/ 597 w 1774"/>
              <a:gd name="T13" fmla="*/ 1745 h 1746"/>
              <a:gd name="T14" fmla="*/ 1773 w 1774"/>
              <a:gd name="T15" fmla="*/ 567 h 1746"/>
              <a:gd name="T16" fmla="*/ 1773 w 1774"/>
              <a:gd name="T17" fmla="*/ 539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4" h="1746">
                <a:moveTo>
                  <a:pt x="1773" y="539"/>
                </a:moveTo>
                <a:lnTo>
                  <a:pt x="1234" y="0"/>
                </a:lnTo>
                <a:cubicBezTo>
                  <a:pt x="1368" y="151"/>
                  <a:pt x="1450" y="350"/>
                  <a:pt x="1450" y="567"/>
                </a:cubicBezTo>
                <a:cubicBezTo>
                  <a:pt x="1450" y="1039"/>
                  <a:pt x="1068" y="1421"/>
                  <a:pt x="597" y="1421"/>
                </a:cubicBezTo>
                <a:cubicBezTo>
                  <a:pt x="364" y="1421"/>
                  <a:pt x="153" y="1327"/>
                  <a:pt x="0" y="1177"/>
                </a:cubicBezTo>
                <a:lnTo>
                  <a:pt x="567" y="1744"/>
                </a:lnTo>
                <a:cubicBezTo>
                  <a:pt x="576" y="1744"/>
                  <a:pt x="586" y="1745"/>
                  <a:pt x="597" y="1745"/>
                </a:cubicBezTo>
                <a:cubicBezTo>
                  <a:pt x="1246" y="1745"/>
                  <a:pt x="1773" y="1217"/>
                  <a:pt x="1773" y="567"/>
                </a:cubicBezTo>
                <a:cubicBezTo>
                  <a:pt x="1773" y="558"/>
                  <a:pt x="1773" y="549"/>
                  <a:pt x="1773" y="539"/>
                </a:cubicBezTo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Freeform 371">
            <a:extLst>
              <a:ext uri="{FF2B5EF4-FFF2-40B4-BE49-F238E27FC236}">
                <a16:creationId xmlns:a16="http://schemas.microsoft.com/office/drawing/2014/main" id="{A2E420A8-0F2A-9F45-6AAF-BF714D16D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3492" y="7525803"/>
            <a:ext cx="2213651" cy="2175202"/>
          </a:xfrm>
          <a:custGeom>
            <a:avLst/>
            <a:gdLst>
              <a:gd name="T0" fmla="*/ 1773 w 1775"/>
              <a:gd name="T1" fmla="*/ 539 h 1745"/>
              <a:gd name="T2" fmla="*/ 1235 w 1775"/>
              <a:gd name="T3" fmla="*/ 0 h 1745"/>
              <a:gd name="T4" fmla="*/ 1450 w 1775"/>
              <a:gd name="T5" fmla="*/ 567 h 1745"/>
              <a:gd name="T6" fmla="*/ 597 w 1775"/>
              <a:gd name="T7" fmla="*/ 1420 h 1745"/>
              <a:gd name="T8" fmla="*/ 0 w 1775"/>
              <a:gd name="T9" fmla="*/ 1176 h 1745"/>
              <a:gd name="T10" fmla="*/ 567 w 1775"/>
              <a:gd name="T11" fmla="*/ 1743 h 1745"/>
              <a:gd name="T12" fmla="*/ 597 w 1775"/>
              <a:gd name="T13" fmla="*/ 1744 h 1745"/>
              <a:gd name="T14" fmla="*/ 1774 w 1775"/>
              <a:gd name="T15" fmla="*/ 567 h 1745"/>
              <a:gd name="T16" fmla="*/ 1773 w 1775"/>
              <a:gd name="T17" fmla="*/ 539 h 1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5" h="1745">
                <a:moveTo>
                  <a:pt x="1773" y="539"/>
                </a:moveTo>
                <a:lnTo>
                  <a:pt x="1235" y="0"/>
                </a:lnTo>
                <a:cubicBezTo>
                  <a:pt x="1368" y="151"/>
                  <a:pt x="1450" y="350"/>
                  <a:pt x="1450" y="567"/>
                </a:cubicBezTo>
                <a:cubicBezTo>
                  <a:pt x="1450" y="1038"/>
                  <a:pt x="1068" y="1420"/>
                  <a:pt x="597" y="1420"/>
                </a:cubicBezTo>
                <a:cubicBezTo>
                  <a:pt x="364" y="1420"/>
                  <a:pt x="154" y="1327"/>
                  <a:pt x="0" y="1176"/>
                </a:cubicBezTo>
                <a:lnTo>
                  <a:pt x="567" y="1743"/>
                </a:lnTo>
                <a:cubicBezTo>
                  <a:pt x="577" y="1743"/>
                  <a:pt x="587" y="1744"/>
                  <a:pt x="597" y="1744"/>
                </a:cubicBezTo>
                <a:cubicBezTo>
                  <a:pt x="1247" y="1744"/>
                  <a:pt x="1774" y="1217"/>
                  <a:pt x="1774" y="567"/>
                </a:cubicBezTo>
                <a:cubicBezTo>
                  <a:pt x="1774" y="557"/>
                  <a:pt x="1773" y="548"/>
                  <a:pt x="1773" y="539"/>
                </a:cubicBezTo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Freeform 373">
            <a:extLst>
              <a:ext uri="{FF2B5EF4-FFF2-40B4-BE49-F238E27FC236}">
                <a16:creationId xmlns:a16="http://schemas.microsoft.com/office/drawing/2014/main" id="{0D1A9349-0A7D-98D1-888E-202B7BEE0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1923" y="5312152"/>
            <a:ext cx="2208160" cy="2169708"/>
          </a:xfrm>
          <a:custGeom>
            <a:avLst/>
            <a:gdLst>
              <a:gd name="T0" fmla="*/ 1773 w 1774"/>
              <a:gd name="T1" fmla="*/ 539 h 1744"/>
              <a:gd name="T2" fmla="*/ 1234 w 1774"/>
              <a:gd name="T3" fmla="*/ 0 h 1744"/>
              <a:gd name="T4" fmla="*/ 1449 w 1774"/>
              <a:gd name="T5" fmla="*/ 567 h 1744"/>
              <a:gd name="T6" fmla="*/ 596 w 1774"/>
              <a:gd name="T7" fmla="*/ 1420 h 1744"/>
              <a:gd name="T8" fmla="*/ 0 w 1774"/>
              <a:gd name="T9" fmla="*/ 1176 h 1744"/>
              <a:gd name="T10" fmla="*/ 566 w 1774"/>
              <a:gd name="T11" fmla="*/ 1743 h 1744"/>
              <a:gd name="T12" fmla="*/ 596 w 1774"/>
              <a:gd name="T13" fmla="*/ 1743 h 1744"/>
              <a:gd name="T14" fmla="*/ 1773 w 1774"/>
              <a:gd name="T15" fmla="*/ 567 h 1744"/>
              <a:gd name="T16" fmla="*/ 1773 w 1774"/>
              <a:gd name="T17" fmla="*/ 539 h 1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4" h="1744">
                <a:moveTo>
                  <a:pt x="1773" y="539"/>
                </a:moveTo>
                <a:lnTo>
                  <a:pt x="1234" y="0"/>
                </a:lnTo>
                <a:cubicBezTo>
                  <a:pt x="1368" y="150"/>
                  <a:pt x="1449" y="349"/>
                  <a:pt x="1449" y="567"/>
                </a:cubicBezTo>
                <a:cubicBezTo>
                  <a:pt x="1449" y="1037"/>
                  <a:pt x="1068" y="1420"/>
                  <a:pt x="596" y="1420"/>
                </a:cubicBezTo>
                <a:cubicBezTo>
                  <a:pt x="364" y="1420"/>
                  <a:pt x="153" y="1327"/>
                  <a:pt x="0" y="1176"/>
                </a:cubicBezTo>
                <a:lnTo>
                  <a:pt x="566" y="1743"/>
                </a:lnTo>
                <a:cubicBezTo>
                  <a:pt x="576" y="1743"/>
                  <a:pt x="587" y="1743"/>
                  <a:pt x="596" y="1743"/>
                </a:cubicBezTo>
                <a:cubicBezTo>
                  <a:pt x="1246" y="1743"/>
                  <a:pt x="1773" y="1216"/>
                  <a:pt x="1773" y="567"/>
                </a:cubicBezTo>
                <a:cubicBezTo>
                  <a:pt x="1773" y="557"/>
                  <a:pt x="1773" y="548"/>
                  <a:pt x="1773" y="539"/>
                </a:cubicBezTo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Freeform 375">
            <a:extLst>
              <a:ext uri="{FF2B5EF4-FFF2-40B4-BE49-F238E27FC236}">
                <a16:creationId xmlns:a16="http://schemas.microsoft.com/office/drawing/2014/main" id="{DB673E6D-310A-0E07-F6E0-60A429810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859" y="3098498"/>
            <a:ext cx="2213655" cy="2175202"/>
          </a:xfrm>
          <a:custGeom>
            <a:avLst/>
            <a:gdLst>
              <a:gd name="T0" fmla="*/ 1773 w 1775"/>
              <a:gd name="T1" fmla="*/ 539 h 1745"/>
              <a:gd name="T2" fmla="*/ 1234 w 1775"/>
              <a:gd name="T3" fmla="*/ 0 h 1745"/>
              <a:gd name="T4" fmla="*/ 1450 w 1775"/>
              <a:gd name="T5" fmla="*/ 567 h 1745"/>
              <a:gd name="T6" fmla="*/ 597 w 1775"/>
              <a:gd name="T7" fmla="*/ 1420 h 1745"/>
              <a:gd name="T8" fmla="*/ 0 w 1775"/>
              <a:gd name="T9" fmla="*/ 1176 h 1745"/>
              <a:gd name="T10" fmla="*/ 566 w 1775"/>
              <a:gd name="T11" fmla="*/ 1743 h 1745"/>
              <a:gd name="T12" fmla="*/ 597 w 1775"/>
              <a:gd name="T13" fmla="*/ 1744 h 1745"/>
              <a:gd name="T14" fmla="*/ 1774 w 1775"/>
              <a:gd name="T15" fmla="*/ 567 h 1745"/>
              <a:gd name="T16" fmla="*/ 1773 w 1775"/>
              <a:gd name="T17" fmla="*/ 539 h 1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5" h="1745">
                <a:moveTo>
                  <a:pt x="1773" y="539"/>
                </a:moveTo>
                <a:lnTo>
                  <a:pt x="1234" y="0"/>
                </a:lnTo>
                <a:cubicBezTo>
                  <a:pt x="1369" y="151"/>
                  <a:pt x="1450" y="349"/>
                  <a:pt x="1450" y="567"/>
                </a:cubicBezTo>
                <a:cubicBezTo>
                  <a:pt x="1450" y="1038"/>
                  <a:pt x="1068" y="1420"/>
                  <a:pt x="597" y="1420"/>
                </a:cubicBezTo>
                <a:cubicBezTo>
                  <a:pt x="364" y="1420"/>
                  <a:pt x="154" y="1327"/>
                  <a:pt x="0" y="1176"/>
                </a:cubicBezTo>
                <a:lnTo>
                  <a:pt x="566" y="1743"/>
                </a:lnTo>
                <a:cubicBezTo>
                  <a:pt x="577" y="1744"/>
                  <a:pt x="587" y="1744"/>
                  <a:pt x="597" y="1744"/>
                </a:cubicBezTo>
                <a:cubicBezTo>
                  <a:pt x="1247" y="1744"/>
                  <a:pt x="1774" y="1216"/>
                  <a:pt x="1774" y="567"/>
                </a:cubicBezTo>
                <a:cubicBezTo>
                  <a:pt x="1774" y="557"/>
                  <a:pt x="1773" y="548"/>
                  <a:pt x="1773" y="539"/>
                </a:cubicBezTo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03B480-F0DD-114C-A7EC-564DAF219ECF}"/>
              </a:ext>
            </a:extLst>
          </p:cNvPr>
          <p:cNvSpPr txBox="1"/>
          <p:nvPr/>
        </p:nvSpPr>
        <p:spPr>
          <a:xfrm>
            <a:off x="10615802" y="8508216"/>
            <a:ext cx="3036409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Wait 10 Days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7BEDA2-6EED-9FD0-B3F1-8CB9C2725352}"/>
              </a:ext>
            </a:extLst>
          </p:cNvPr>
          <p:cNvSpPr txBox="1"/>
          <p:nvPr/>
        </p:nvSpPr>
        <p:spPr>
          <a:xfrm>
            <a:off x="15278748" y="7040110"/>
            <a:ext cx="6960912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Send Content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27D1B8B-2D21-58A4-5F08-9D91E5BBFF8C}"/>
              </a:ext>
            </a:extLst>
          </p:cNvPr>
          <p:cNvSpPr txBox="1"/>
          <p:nvPr/>
        </p:nvSpPr>
        <p:spPr>
          <a:xfrm>
            <a:off x="3618022" y="9451000"/>
            <a:ext cx="619080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68E3912-48D6-5312-B98C-4EB55C88B5CB}"/>
              </a:ext>
            </a:extLst>
          </p:cNvPr>
          <p:cNvSpPr txBox="1"/>
          <p:nvPr/>
        </p:nvSpPr>
        <p:spPr>
          <a:xfrm>
            <a:off x="8614243" y="7237345"/>
            <a:ext cx="843501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9F9E62-E74E-75FD-6952-F28499436868}"/>
              </a:ext>
            </a:extLst>
          </p:cNvPr>
          <p:cNvSpPr txBox="1"/>
          <p:nvPr/>
        </p:nvSpPr>
        <p:spPr>
          <a:xfrm>
            <a:off x="13697144" y="5023694"/>
            <a:ext cx="883576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CC6CAE5-D4E7-6F5A-9922-B0609F464B21}"/>
              </a:ext>
            </a:extLst>
          </p:cNvPr>
          <p:cNvSpPr txBox="1"/>
          <p:nvPr/>
        </p:nvSpPr>
        <p:spPr>
          <a:xfrm>
            <a:off x="18759204" y="2810040"/>
            <a:ext cx="965329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9AE439-B811-26BA-2714-BF428A886C20}"/>
              </a:ext>
            </a:extLst>
          </p:cNvPr>
          <p:cNvSpPr txBox="1"/>
          <p:nvPr/>
        </p:nvSpPr>
        <p:spPr>
          <a:xfrm>
            <a:off x="20379215" y="4677380"/>
            <a:ext cx="3767571" cy="156966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Go To Step 2 and Change Duration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152859-1D3C-1432-7748-F80F4451B46D}"/>
              </a:ext>
            </a:extLst>
          </p:cNvPr>
          <p:cNvSpPr txBox="1"/>
          <p:nvPr/>
        </p:nvSpPr>
        <p:spPr>
          <a:xfrm>
            <a:off x="5547446" y="10777701"/>
            <a:ext cx="6900193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Download – Event Registration</a:t>
            </a:r>
          </a:p>
        </p:txBody>
      </p:sp>
    </p:spTree>
    <p:extLst>
      <p:ext uri="{BB962C8B-B14F-4D97-AF65-F5344CB8AC3E}">
        <p14:creationId xmlns:p14="http://schemas.microsoft.com/office/powerpoint/2010/main" val="54190734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38">
            <a:extLst>
              <a:ext uri="{FF2B5EF4-FFF2-40B4-BE49-F238E27FC236}">
                <a16:creationId xmlns:a16="http://schemas.microsoft.com/office/drawing/2014/main" id="{987F3017-DEB3-564B-5134-0CD350B60A6D}"/>
              </a:ext>
            </a:extLst>
          </p:cNvPr>
          <p:cNvSpPr/>
          <p:nvPr/>
        </p:nvSpPr>
        <p:spPr>
          <a:xfrm>
            <a:off x="723552" y="636927"/>
            <a:ext cx="591989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AGTM4 – Activate</a:t>
            </a:r>
          </a:p>
        </p:txBody>
      </p:sp>
      <p:sp>
        <p:nvSpPr>
          <p:cNvPr id="38" name="Shape 339">
            <a:extLst>
              <a:ext uri="{FF2B5EF4-FFF2-40B4-BE49-F238E27FC236}">
                <a16:creationId xmlns:a16="http://schemas.microsoft.com/office/drawing/2014/main" id="{6751ABFF-7E52-146D-E106-3EE61B99A99A}"/>
              </a:ext>
            </a:extLst>
          </p:cNvPr>
          <p:cNvSpPr/>
          <p:nvPr/>
        </p:nvSpPr>
        <p:spPr>
          <a:xfrm>
            <a:off x="723552" y="1605867"/>
            <a:ext cx="5211363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Create A Marketing Echo Chamber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374EFA3D-3119-11EB-8D82-2AC3A863F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548" y="2353524"/>
            <a:ext cx="21433436" cy="9738972"/>
          </a:xfrm>
          <a:custGeom>
            <a:avLst/>
            <a:gdLst>
              <a:gd name="T0" fmla="*/ 16598 w 17205"/>
              <a:gd name="T1" fmla="*/ 932 h 7820"/>
              <a:gd name="T2" fmla="*/ 17204 w 17205"/>
              <a:gd name="T3" fmla="*/ 116 h 7820"/>
              <a:gd name="T4" fmla="*/ 16194 w 17205"/>
              <a:gd name="T5" fmla="*/ 0 h 7820"/>
              <a:gd name="T6" fmla="*/ 16356 w 17205"/>
              <a:gd name="T7" fmla="*/ 373 h 7820"/>
              <a:gd name="T8" fmla="*/ 734 w 17205"/>
              <a:gd name="T9" fmla="*/ 7143 h 7820"/>
              <a:gd name="T10" fmla="*/ 283 w 17205"/>
              <a:gd name="T11" fmla="*/ 7032 h 7820"/>
              <a:gd name="T12" fmla="*/ 84 w 17205"/>
              <a:gd name="T13" fmla="*/ 7536 h 7820"/>
              <a:gd name="T14" fmla="*/ 588 w 17205"/>
              <a:gd name="T15" fmla="*/ 7736 h 7820"/>
              <a:gd name="T16" fmla="*/ 815 w 17205"/>
              <a:gd name="T17" fmla="*/ 7330 h 7820"/>
              <a:gd name="T18" fmla="*/ 16437 w 17205"/>
              <a:gd name="T19" fmla="*/ 559 h 7820"/>
              <a:gd name="T20" fmla="*/ 16598 w 17205"/>
              <a:gd name="T21" fmla="*/ 932 h 7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205" h="7820">
                <a:moveTo>
                  <a:pt x="16598" y="932"/>
                </a:moveTo>
                <a:lnTo>
                  <a:pt x="17204" y="116"/>
                </a:lnTo>
                <a:lnTo>
                  <a:pt x="16194" y="0"/>
                </a:lnTo>
                <a:lnTo>
                  <a:pt x="16356" y="373"/>
                </a:lnTo>
                <a:lnTo>
                  <a:pt x="734" y="7143"/>
                </a:lnTo>
                <a:cubicBezTo>
                  <a:pt x="628" y="7012"/>
                  <a:pt x="445" y="6962"/>
                  <a:pt x="283" y="7032"/>
                </a:cubicBezTo>
                <a:cubicBezTo>
                  <a:pt x="89" y="7116"/>
                  <a:pt x="0" y="7342"/>
                  <a:pt x="84" y="7536"/>
                </a:cubicBezTo>
                <a:cubicBezTo>
                  <a:pt x="168" y="7730"/>
                  <a:pt x="394" y="7819"/>
                  <a:pt x="588" y="7736"/>
                </a:cubicBezTo>
                <a:cubicBezTo>
                  <a:pt x="750" y="7665"/>
                  <a:pt x="839" y="7497"/>
                  <a:pt x="815" y="7330"/>
                </a:cubicBezTo>
                <a:lnTo>
                  <a:pt x="16437" y="559"/>
                </a:lnTo>
                <a:lnTo>
                  <a:pt x="16598" y="932"/>
                </a:ln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887837A-57A4-0EE1-349A-9448E60E9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948" y="8978004"/>
            <a:ext cx="2933228" cy="2933227"/>
          </a:xfrm>
          <a:custGeom>
            <a:avLst/>
            <a:gdLst>
              <a:gd name="T0" fmla="*/ 2353 w 2354"/>
              <a:gd name="T1" fmla="*/ 1176 h 2355"/>
              <a:gd name="T2" fmla="*/ 1177 w 2354"/>
              <a:gd name="T3" fmla="*/ 2354 h 2355"/>
              <a:gd name="T4" fmla="*/ 0 w 2354"/>
              <a:gd name="T5" fmla="*/ 1176 h 2355"/>
              <a:gd name="T6" fmla="*/ 1177 w 2354"/>
              <a:gd name="T7" fmla="*/ 0 h 2355"/>
              <a:gd name="T8" fmla="*/ 2353 w 2354"/>
              <a:gd name="T9" fmla="*/ 1176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4" h="2355">
                <a:moveTo>
                  <a:pt x="2353" y="1176"/>
                </a:moveTo>
                <a:cubicBezTo>
                  <a:pt x="2353" y="1826"/>
                  <a:pt x="1826" y="2354"/>
                  <a:pt x="1177" y="2354"/>
                </a:cubicBezTo>
                <a:cubicBezTo>
                  <a:pt x="527" y="2354"/>
                  <a:pt x="0" y="1826"/>
                  <a:pt x="0" y="1176"/>
                </a:cubicBezTo>
                <a:cubicBezTo>
                  <a:pt x="0" y="527"/>
                  <a:pt x="527" y="0"/>
                  <a:pt x="1177" y="0"/>
                </a:cubicBezTo>
                <a:cubicBezTo>
                  <a:pt x="1826" y="0"/>
                  <a:pt x="2353" y="527"/>
                  <a:pt x="2353" y="1176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31D14CF7-4B55-18C7-B7BD-2199C0F7E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379" y="6764349"/>
            <a:ext cx="2933228" cy="2933227"/>
          </a:xfrm>
          <a:custGeom>
            <a:avLst/>
            <a:gdLst>
              <a:gd name="T0" fmla="*/ 2354 w 2355"/>
              <a:gd name="T1" fmla="*/ 1177 h 2355"/>
              <a:gd name="T2" fmla="*/ 1177 w 2355"/>
              <a:gd name="T3" fmla="*/ 2354 h 2355"/>
              <a:gd name="T4" fmla="*/ 0 w 2355"/>
              <a:gd name="T5" fmla="*/ 1177 h 2355"/>
              <a:gd name="T6" fmla="*/ 1177 w 2355"/>
              <a:gd name="T7" fmla="*/ 0 h 2355"/>
              <a:gd name="T8" fmla="*/ 2354 w 2355"/>
              <a:gd name="T9" fmla="*/ 1177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5" h="2355">
                <a:moveTo>
                  <a:pt x="2354" y="1177"/>
                </a:moveTo>
                <a:cubicBezTo>
                  <a:pt x="2354" y="1827"/>
                  <a:pt x="1827" y="2354"/>
                  <a:pt x="1177" y="2354"/>
                </a:cubicBezTo>
                <a:cubicBezTo>
                  <a:pt x="527" y="2354"/>
                  <a:pt x="0" y="1827"/>
                  <a:pt x="0" y="1177"/>
                </a:cubicBezTo>
                <a:cubicBezTo>
                  <a:pt x="0" y="527"/>
                  <a:pt x="527" y="0"/>
                  <a:pt x="1177" y="0"/>
                </a:cubicBezTo>
                <a:cubicBezTo>
                  <a:pt x="1827" y="0"/>
                  <a:pt x="2354" y="527"/>
                  <a:pt x="2354" y="1177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19B4E045-4C4D-D406-D0C1-BB5C018A0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2318" y="4550698"/>
            <a:ext cx="2933228" cy="2933227"/>
          </a:xfrm>
          <a:custGeom>
            <a:avLst/>
            <a:gdLst>
              <a:gd name="T0" fmla="*/ 2353 w 2354"/>
              <a:gd name="T1" fmla="*/ 1178 h 2355"/>
              <a:gd name="T2" fmla="*/ 1176 w 2354"/>
              <a:gd name="T3" fmla="*/ 2354 h 2355"/>
              <a:gd name="T4" fmla="*/ 0 w 2354"/>
              <a:gd name="T5" fmla="*/ 1178 h 2355"/>
              <a:gd name="T6" fmla="*/ 1176 w 2354"/>
              <a:gd name="T7" fmla="*/ 0 h 2355"/>
              <a:gd name="T8" fmla="*/ 2353 w 2354"/>
              <a:gd name="T9" fmla="*/ 1178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4" h="2355">
                <a:moveTo>
                  <a:pt x="2353" y="1178"/>
                </a:moveTo>
                <a:cubicBezTo>
                  <a:pt x="2353" y="1827"/>
                  <a:pt x="1826" y="2354"/>
                  <a:pt x="1176" y="2354"/>
                </a:cubicBezTo>
                <a:cubicBezTo>
                  <a:pt x="526" y="2354"/>
                  <a:pt x="0" y="1827"/>
                  <a:pt x="0" y="1178"/>
                </a:cubicBezTo>
                <a:cubicBezTo>
                  <a:pt x="0" y="527"/>
                  <a:pt x="526" y="0"/>
                  <a:pt x="1176" y="0"/>
                </a:cubicBezTo>
                <a:cubicBezTo>
                  <a:pt x="1826" y="0"/>
                  <a:pt x="2353" y="527"/>
                  <a:pt x="2353" y="1178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AA4415A6-296D-31E5-14A3-16E3DA23A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75254" y="2337044"/>
            <a:ext cx="2933228" cy="2933227"/>
          </a:xfrm>
          <a:custGeom>
            <a:avLst/>
            <a:gdLst>
              <a:gd name="T0" fmla="*/ 2354 w 2355"/>
              <a:gd name="T1" fmla="*/ 1177 h 2355"/>
              <a:gd name="T2" fmla="*/ 1177 w 2355"/>
              <a:gd name="T3" fmla="*/ 2354 h 2355"/>
              <a:gd name="T4" fmla="*/ 0 w 2355"/>
              <a:gd name="T5" fmla="*/ 1177 h 2355"/>
              <a:gd name="T6" fmla="*/ 1177 w 2355"/>
              <a:gd name="T7" fmla="*/ 0 h 2355"/>
              <a:gd name="T8" fmla="*/ 2354 w 2355"/>
              <a:gd name="T9" fmla="*/ 1177 h 2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5" h="2355">
                <a:moveTo>
                  <a:pt x="2354" y="1177"/>
                </a:moveTo>
                <a:cubicBezTo>
                  <a:pt x="2354" y="1826"/>
                  <a:pt x="1827" y="2354"/>
                  <a:pt x="1177" y="2354"/>
                </a:cubicBezTo>
                <a:cubicBezTo>
                  <a:pt x="527" y="2354"/>
                  <a:pt x="0" y="1826"/>
                  <a:pt x="0" y="1177"/>
                </a:cubicBezTo>
                <a:cubicBezTo>
                  <a:pt x="0" y="527"/>
                  <a:pt x="527" y="0"/>
                  <a:pt x="1177" y="0"/>
                </a:cubicBezTo>
                <a:cubicBezTo>
                  <a:pt x="1827" y="0"/>
                  <a:pt x="2354" y="527"/>
                  <a:pt x="2354" y="117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3B39D3FB-7D8C-E534-390C-796927847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206" y="9736029"/>
            <a:ext cx="2208160" cy="2175202"/>
          </a:xfrm>
          <a:custGeom>
            <a:avLst/>
            <a:gdLst>
              <a:gd name="T0" fmla="*/ 1773 w 1774"/>
              <a:gd name="T1" fmla="*/ 539 h 1746"/>
              <a:gd name="T2" fmla="*/ 1234 w 1774"/>
              <a:gd name="T3" fmla="*/ 0 h 1746"/>
              <a:gd name="T4" fmla="*/ 1450 w 1774"/>
              <a:gd name="T5" fmla="*/ 567 h 1746"/>
              <a:gd name="T6" fmla="*/ 597 w 1774"/>
              <a:gd name="T7" fmla="*/ 1421 h 1746"/>
              <a:gd name="T8" fmla="*/ 0 w 1774"/>
              <a:gd name="T9" fmla="*/ 1177 h 1746"/>
              <a:gd name="T10" fmla="*/ 567 w 1774"/>
              <a:gd name="T11" fmla="*/ 1744 h 1746"/>
              <a:gd name="T12" fmla="*/ 597 w 1774"/>
              <a:gd name="T13" fmla="*/ 1745 h 1746"/>
              <a:gd name="T14" fmla="*/ 1773 w 1774"/>
              <a:gd name="T15" fmla="*/ 567 h 1746"/>
              <a:gd name="T16" fmla="*/ 1773 w 1774"/>
              <a:gd name="T17" fmla="*/ 539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4" h="1746">
                <a:moveTo>
                  <a:pt x="1773" y="539"/>
                </a:moveTo>
                <a:lnTo>
                  <a:pt x="1234" y="0"/>
                </a:lnTo>
                <a:cubicBezTo>
                  <a:pt x="1368" y="151"/>
                  <a:pt x="1450" y="350"/>
                  <a:pt x="1450" y="567"/>
                </a:cubicBezTo>
                <a:cubicBezTo>
                  <a:pt x="1450" y="1039"/>
                  <a:pt x="1068" y="1421"/>
                  <a:pt x="597" y="1421"/>
                </a:cubicBezTo>
                <a:cubicBezTo>
                  <a:pt x="364" y="1421"/>
                  <a:pt x="153" y="1327"/>
                  <a:pt x="0" y="1177"/>
                </a:cubicBezTo>
                <a:lnTo>
                  <a:pt x="567" y="1744"/>
                </a:lnTo>
                <a:cubicBezTo>
                  <a:pt x="576" y="1744"/>
                  <a:pt x="586" y="1745"/>
                  <a:pt x="597" y="1745"/>
                </a:cubicBezTo>
                <a:cubicBezTo>
                  <a:pt x="1246" y="1745"/>
                  <a:pt x="1773" y="1217"/>
                  <a:pt x="1773" y="567"/>
                </a:cubicBezTo>
                <a:cubicBezTo>
                  <a:pt x="1773" y="558"/>
                  <a:pt x="1773" y="549"/>
                  <a:pt x="1773" y="53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A5E81CE2-D1BE-91C3-4003-BB32B5C49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5145" y="7522374"/>
            <a:ext cx="2213651" cy="2175202"/>
          </a:xfrm>
          <a:custGeom>
            <a:avLst/>
            <a:gdLst>
              <a:gd name="T0" fmla="*/ 1773 w 1775"/>
              <a:gd name="T1" fmla="*/ 539 h 1745"/>
              <a:gd name="T2" fmla="*/ 1235 w 1775"/>
              <a:gd name="T3" fmla="*/ 0 h 1745"/>
              <a:gd name="T4" fmla="*/ 1450 w 1775"/>
              <a:gd name="T5" fmla="*/ 567 h 1745"/>
              <a:gd name="T6" fmla="*/ 597 w 1775"/>
              <a:gd name="T7" fmla="*/ 1420 h 1745"/>
              <a:gd name="T8" fmla="*/ 0 w 1775"/>
              <a:gd name="T9" fmla="*/ 1176 h 1745"/>
              <a:gd name="T10" fmla="*/ 567 w 1775"/>
              <a:gd name="T11" fmla="*/ 1743 h 1745"/>
              <a:gd name="T12" fmla="*/ 597 w 1775"/>
              <a:gd name="T13" fmla="*/ 1744 h 1745"/>
              <a:gd name="T14" fmla="*/ 1774 w 1775"/>
              <a:gd name="T15" fmla="*/ 567 h 1745"/>
              <a:gd name="T16" fmla="*/ 1773 w 1775"/>
              <a:gd name="T17" fmla="*/ 539 h 1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5" h="1745">
                <a:moveTo>
                  <a:pt x="1773" y="539"/>
                </a:moveTo>
                <a:lnTo>
                  <a:pt x="1235" y="0"/>
                </a:lnTo>
                <a:cubicBezTo>
                  <a:pt x="1368" y="151"/>
                  <a:pt x="1450" y="350"/>
                  <a:pt x="1450" y="567"/>
                </a:cubicBezTo>
                <a:cubicBezTo>
                  <a:pt x="1450" y="1038"/>
                  <a:pt x="1068" y="1420"/>
                  <a:pt x="597" y="1420"/>
                </a:cubicBezTo>
                <a:cubicBezTo>
                  <a:pt x="364" y="1420"/>
                  <a:pt x="154" y="1327"/>
                  <a:pt x="0" y="1176"/>
                </a:cubicBezTo>
                <a:lnTo>
                  <a:pt x="567" y="1743"/>
                </a:lnTo>
                <a:cubicBezTo>
                  <a:pt x="577" y="1743"/>
                  <a:pt x="587" y="1744"/>
                  <a:pt x="597" y="1744"/>
                </a:cubicBezTo>
                <a:cubicBezTo>
                  <a:pt x="1247" y="1744"/>
                  <a:pt x="1774" y="1217"/>
                  <a:pt x="1774" y="567"/>
                </a:cubicBezTo>
                <a:cubicBezTo>
                  <a:pt x="1774" y="557"/>
                  <a:pt x="1773" y="548"/>
                  <a:pt x="1773" y="539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87EEE5CE-FBAA-A579-D9CC-389B30B66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3576" y="5308723"/>
            <a:ext cx="2208160" cy="2169708"/>
          </a:xfrm>
          <a:custGeom>
            <a:avLst/>
            <a:gdLst>
              <a:gd name="T0" fmla="*/ 1773 w 1774"/>
              <a:gd name="T1" fmla="*/ 539 h 1744"/>
              <a:gd name="T2" fmla="*/ 1234 w 1774"/>
              <a:gd name="T3" fmla="*/ 0 h 1744"/>
              <a:gd name="T4" fmla="*/ 1449 w 1774"/>
              <a:gd name="T5" fmla="*/ 567 h 1744"/>
              <a:gd name="T6" fmla="*/ 596 w 1774"/>
              <a:gd name="T7" fmla="*/ 1420 h 1744"/>
              <a:gd name="T8" fmla="*/ 0 w 1774"/>
              <a:gd name="T9" fmla="*/ 1176 h 1744"/>
              <a:gd name="T10" fmla="*/ 566 w 1774"/>
              <a:gd name="T11" fmla="*/ 1743 h 1744"/>
              <a:gd name="T12" fmla="*/ 596 w 1774"/>
              <a:gd name="T13" fmla="*/ 1743 h 1744"/>
              <a:gd name="T14" fmla="*/ 1773 w 1774"/>
              <a:gd name="T15" fmla="*/ 567 h 1744"/>
              <a:gd name="T16" fmla="*/ 1773 w 1774"/>
              <a:gd name="T17" fmla="*/ 539 h 1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4" h="1744">
                <a:moveTo>
                  <a:pt x="1773" y="539"/>
                </a:moveTo>
                <a:lnTo>
                  <a:pt x="1234" y="0"/>
                </a:lnTo>
                <a:cubicBezTo>
                  <a:pt x="1368" y="150"/>
                  <a:pt x="1449" y="349"/>
                  <a:pt x="1449" y="567"/>
                </a:cubicBezTo>
                <a:cubicBezTo>
                  <a:pt x="1449" y="1037"/>
                  <a:pt x="1068" y="1420"/>
                  <a:pt x="596" y="1420"/>
                </a:cubicBezTo>
                <a:cubicBezTo>
                  <a:pt x="364" y="1420"/>
                  <a:pt x="153" y="1327"/>
                  <a:pt x="0" y="1176"/>
                </a:cubicBezTo>
                <a:lnTo>
                  <a:pt x="566" y="1743"/>
                </a:lnTo>
                <a:cubicBezTo>
                  <a:pt x="576" y="1743"/>
                  <a:pt x="587" y="1743"/>
                  <a:pt x="596" y="1743"/>
                </a:cubicBezTo>
                <a:cubicBezTo>
                  <a:pt x="1246" y="1743"/>
                  <a:pt x="1773" y="1216"/>
                  <a:pt x="1773" y="567"/>
                </a:cubicBezTo>
                <a:cubicBezTo>
                  <a:pt x="1773" y="557"/>
                  <a:pt x="1773" y="548"/>
                  <a:pt x="1773" y="539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Freeform 15">
            <a:extLst>
              <a:ext uri="{FF2B5EF4-FFF2-40B4-BE49-F238E27FC236}">
                <a16:creationId xmlns:a16="http://schemas.microsoft.com/office/drawing/2014/main" id="{273E8269-9EF1-39FA-CA38-DE7A198C3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6512" y="3095069"/>
            <a:ext cx="2213655" cy="2175202"/>
          </a:xfrm>
          <a:custGeom>
            <a:avLst/>
            <a:gdLst>
              <a:gd name="T0" fmla="*/ 1773 w 1775"/>
              <a:gd name="T1" fmla="*/ 539 h 1745"/>
              <a:gd name="T2" fmla="*/ 1234 w 1775"/>
              <a:gd name="T3" fmla="*/ 0 h 1745"/>
              <a:gd name="T4" fmla="*/ 1450 w 1775"/>
              <a:gd name="T5" fmla="*/ 567 h 1745"/>
              <a:gd name="T6" fmla="*/ 597 w 1775"/>
              <a:gd name="T7" fmla="*/ 1420 h 1745"/>
              <a:gd name="T8" fmla="*/ 0 w 1775"/>
              <a:gd name="T9" fmla="*/ 1176 h 1745"/>
              <a:gd name="T10" fmla="*/ 566 w 1775"/>
              <a:gd name="T11" fmla="*/ 1743 h 1745"/>
              <a:gd name="T12" fmla="*/ 597 w 1775"/>
              <a:gd name="T13" fmla="*/ 1744 h 1745"/>
              <a:gd name="T14" fmla="*/ 1774 w 1775"/>
              <a:gd name="T15" fmla="*/ 567 h 1745"/>
              <a:gd name="T16" fmla="*/ 1773 w 1775"/>
              <a:gd name="T17" fmla="*/ 539 h 1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5" h="1745">
                <a:moveTo>
                  <a:pt x="1773" y="539"/>
                </a:moveTo>
                <a:lnTo>
                  <a:pt x="1234" y="0"/>
                </a:lnTo>
                <a:cubicBezTo>
                  <a:pt x="1369" y="151"/>
                  <a:pt x="1450" y="349"/>
                  <a:pt x="1450" y="567"/>
                </a:cubicBezTo>
                <a:cubicBezTo>
                  <a:pt x="1450" y="1038"/>
                  <a:pt x="1068" y="1420"/>
                  <a:pt x="597" y="1420"/>
                </a:cubicBezTo>
                <a:cubicBezTo>
                  <a:pt x="364" y="1420"/>
                  <a:pt x="154" y="1327"/>
                  <a:pt x="0" y="1176"/>
                </a:cubicBezTo>
                <a:lnTo>
                  <a:pt x="566" y="1743"/>
                </a:lnTo>
                <a:cubicBezTo>
                  <a:pt x="577" y="1744"/>
                  <a:pt x="587" y="1744"/>
                  <a:pt x="597" y="1744"/>
                </a:cubicBezTo>
                <a:cubicBezTo>
                  <a:pt x="1247" y="1744"/>
                  <a:pt x="1774" y="1216"/>
                  <a:pt x="1774" y="567"/>
                </a:cubicBezTo>
                <a:cubicBezTo>
                  <a:pt x="1774" y="557"/>
                  <a:pt x="1773" y="548"/>
                  <a:pt x="1773" y="53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Freeform 369">
            <a:extLst>
              <a:ext uri="{FF2B5EF4-FFF2-40B4-BE49-F238E27FC236}">
                <a16:creationId xmlns:a16="http://schemas.microsoft.com/office/drawing/2014/main" id="{7F32AB68-ED06-28B8-0E50-CFB43528F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0553" y="9739458"/>
            <a:ext cx="2208160" cy="2175202"/>
          </a:xfrm>
          <a:custGeom>
            <a:avLst/>
            <a:gdLst>
              <a:gd name="T0" fmla="*/ 1773 w 1774"/>
              <a:gd name="T1" fmla="*/ 539 h 1746"/>
              <a:gd name="T2" fmla="*/ 1234 w 1774"/>
              <a:gd name="T3" fmla="*/ 0 h 1746"/>
              <a:gd name="T4" fmla="*/ 1450 w 1774"/>
              <a:gd name="T5" fmla="*/ 567 h 1746"/>
              <a:gd name="T6" fmla="*/ 597 w 1774"/>
              <a:gd name="T7" fmla="*/ 1421 h 1746"/>
              <a:gd name="T8" fmla="*/ 0 w 1774"/>
              <a:gd name="T9" fmla="*/ 1177 h 1746"/>
              <a:gd name="T10" fmla="*/ 567 w 1774"/>
              <a:gd name="T11" fmla="*/ 1744 h 1746"/>
              <a:gd name="T12" fmla="*/ 597 w 1774"/>
              <a:gd name="T13" fmla="*/ 1745 h 1746"/>
              <a:gd name="T14" fmla="*/ 1773 w 1774"/>
              <a:gd name="T15" fmla="*/ 567 h 1746"/>
              <a:gd name="T16" fmla="*/ 1773 w 1774"/>
              <a:gd name="T17" fmla="*/ 539 h 1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4" h="1746">
                <a:moveTo>
                  <a:pt x="1773" y="539"/>
                </a:moveTo>
                <a:lnTo>
                  <a:pt x="1234" y="0"/>
                </a:lnTo>
                <a:cubicBezTo>
                  <a:pt x="1368" y="151"/>
                  <a:pt x="1450" y="350"/>
                  <a:pt x="1450" y="567"/>
                </a:cubicBezTo>
                <a:cubicBezTo>
                  <a:pt x="1450" y="1039"/>
                  <a:pt x="1068" y="1421"/>
                  <a:pt x="597" y="1421"/>
                </a:cubicBezTo>
                <a:cubicBezTo>
                  <a:pt x="364" y="1421"/>
                  <a:pt x="153" y="1327"/>
                  <a:pt x="0" y="1177"/>
                </a:cubicBezTo>
                <a:lnTo>
                  <a:pt x="567" y="1744"/>
                </a:lnTo>
                <a:cubicBezTo>
                  <a:pt x="576" y="1744"/>
                  <a:pt x="586" y="1745"/>
                  <a:pt x="597" y="1745"/>
                </a:cubicBezTo>
                <a:cubicBezTo>
                  <a:pt x="1246" y="1745"/>
                  <a:pt x="1773" y="1217"/>
                  <a:pt x="1773" y="567"/>
                </a:cubicBezTo>
                <a:cubicBezTo>
                  <a:pt x="1773" y="558"/>
                  <a:pt x="1773" y="549"/>
                  <a:pt x="1773" y="539"/>
                </a:cubicBezTo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Freeform 371">
            <a:extLst>
              <a:ext uri="{FF2B5EF4-FFF2-40B4-BE49-F238E27FC236}">
                <a16:creationId xmlns:a16="http://schemas.microsoft.com/office/drawing/2014/main" id="{A2E420A8-0F2A-9F45-6AAF-BF714D16D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3492" y="7525803"/>
            <a:ext cx="2213651" cy="2175202"/>
          </a:xfrm>
          <a:custGeom>
            <a:avLst/>
            <a:gdLst>
              <a:gd name="T0" fmla="*/ 1773 w 1775"/>
              <a:gd name="T1" fmla="*/ 539 h 1745"/>
              <a:gd name="T2" fmla="*/ 1235 w 1775"/>
              <a:gd name="T3" fmla="*/ 0 h 1745"/>
              <a:gd name="T4" fmla="*/ 1450 w 1775"/>
              <a:gd name="T5" fmla="*/ 567 h 1745"/>
              <a:gd name="T6" fmla="*/ 597 w 1775"/>
              <a:gd name="T7" fmla="*/ 1420 h 1745"/>
              <a:gd name="T8" fmla="*/ 0 w 1775"/>
              <a:gd name="T9" fmla="*/ 1176 h 1745"/>
              <a:gd name="T10" fmla="*/ 567 w 1775"/>
              <a:gd name="T11" fmla="*/ 1743 h 1745"/>
              <a:gd name="T12" fmla="*/ 597 w 1775"/>
              <a:gd name="T13" fmla="*/ 1744 h 1745"/>
              <a:gd name="T14" fmla="*/ 1774 w 1775"/>
              <a:gd name="T15" fmla="*/ 567 h 1745"/>
              <a:gd name="T16" fmla="*/ 1773 w 1775"/>
              <a:gd name="T17" fmla="*/ 539 h 1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5" h="1745">
                <a:moveTo>
                  <a:pt x="1773" y="539"/>
                </a:moveTo>
                <a:lnTo>
                  <a:pt x="1235" y="0"/>
                </a:lnTo>
                <a:cubicBezTo>
                  <a:pt x="1368" y="151"/>
                  <a:pt x="1450" y="350"/>
                  <a:pt x="1450" y="567"/>
                </a:cubicBezTo>
                <a:cubicBezTo>
                  <a:pt x="1450" y="1038"/>
                  <a:pt x="1068" y="1420"/>
                  <a:pt x="597" y="1420"/>
                </a:cubicBezTo>
                <a:cubicBezTo>
                  <a:pt x="364" y="1420"/>
                  <a:pt x="154" y="1327"/>
                  <a:pt x="0" y="1176"/>
                </a:cubicBezTo>
                <a:lnTo>
                  <a:pt x="567" y="1743"/>
                </a:lnTo>
                <a:cubicBezTo>
                  <a:pt x="577" y="1743"/>
                  <a:pt x="587" y="1744"/>
                  <a:pt x="597" y="1744"/>
                </a:cubicBezTo>
                <a:cubicBezTo>
                  <a:pt x="1247" y="1744"/>
                  <a:pt x="1774" y="1217"/>
                  <a:pt x="1774" y="567"/>
                </a:cubicBezTo>
                <a:cubicBezTo>
                  <a:pt x="1774" y="557"/>
                  <a:pt x="1773" y="548"/>
                  <a:pt x="1773" y="539"/>
                </a:cubicBezTo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Freeform 373">
            <a:extLst>
              <a:ext uri="{FF2B5EF4-FFF2-40B4-BE49-F238E27FC236}">
                <a16:creationId xmlns:a16="http://schemas.microsoft.com/office/drawing/2014/main" id="{0D1A9349-0A7D-98D1-888E-202B7BEE0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1923" y="5312152"/>
            <a:ext cx="2208160" cy="2169708"/>
          </a:xfrm>
          <a:custGeom>
            <a:avLst/>
            <a:gdLst>
              <a:gd name="T0" fmla="*/ 1773 w 1774"/>
              <a:gd name="T1" fmla="*/ 539 h 1744"/>
              <a:gd name="T2" fmla="*/ 1234 w 1774"/>
              <a:gd name="T3" fmla="*/ 0 h 1744"/>
              <a:gd name="T4" fmla="*/ 1449 w 1774"/>
              <a:gd name="T5" fmla="*/ 567 h 1744"/>
              <a:gd name="T6" fmla="*/ 596 w 1774"/>
              <a:gd name="T7" fmla="*/ 1420 h 1744"/>
              <a:gd name="T8" fmla="*/ 0 w 1774"/>
              <a:gd name="T9" fmla="*/ 1176 h 1744"/>
              <a:gd name="T10" fmla="*/ 566 w 1774"/>
              <a:gd name="T11" fmla="*/ 1743 h 1744"/>
              <a:gd name="T12" fmla="*/ 596 w 1774"/>
              <a:gd name="T13" fmla="*/ 1743 h 1744"/>
              <a:gd name="T14" fmla="*/ 1773 w 1774"/>
              <a:gd name="T15" fmla="*/ 567 h 1744"/>
              <a:gd name="T16" fmla="*/ 1773 w 1774"/>
              <a:gd name="T17" fmla="*/ 539 h 1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4" h="1744">
                <a:moveTo>
                  <a:pt x="1773" y="539"/>
                </a:moveTo>
                <a:lnTo>
                  <a:pt x="1234" y="0"/>
                </a:lnTo>
                <a:cubicBezTo>
                  <a:pt x="1368" y="150"/>
                  <a:pt x="1449" y="349"/>
                  <a:pt x="1449" y="567"/>
                </a:cubicBezTo>
                <a:cubicBezTo>
                  <a:pt x="1449" y="1037"/>
                  <a:pt x="1068" y="1420"/>
                  <a:pt x="596" y="1420"/>
                </a:cubicBezTo>
                <a:cubicBezTo>
                  <a:pt x="364" y="1420"/>
                  <a:pt x="153" y="1327"/>
                  <a:pt x="0" y="1176"/>
                </a:cubicBezTo>
                <a:lnTo>
                  <a:pt x="566" y="1743"/>
                </a:lnTo>
                <a:cubicBezTo>
                  <a:pt x="576" y="1743"/>
                  <a:pt x="587" y="1743"/>
                  <a:pt x="596" y="1743"/>
                </a:cubicBezTo>
                <a:cubicBezTo>
                  <a:pt x="1246" y="1743"/>
                  <a:pt x="1773" y="1216"/>
                  <a:pt x="1773" y="567"/>
                </a:cubicBezTo>
                <a:cubicBezTo>
                  <a:pt x="1773" y="557"/>
                  <a:pt x="1773" y="548"/>
                  <a:pt x="1773" y="539"/>
                </a:cubicBezTo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Freeform 375">
            <a:extLst>
              <a:ext uri="{FF2B5EF4-FFF2-40B4-BE49-F238E27FC236}">
                <a16:creationId xmlns:a16="http://schemas.microsoft.com/office/drawing/2014/main" id="{DB673E6D-310A-0E07-F6E0-60A429810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859" y="3098498"/>
            <a:ext cx="2213655" cy="2175202"/>
          </a:xfrm>
          <a:custGeom>
            <a:avLst/>
            <a:gdLst>
              <a:gd name="T0" fmla="*/ 1773 w 1775"/>
              <a:gd name="T1" fmla="*/ 539 h 1745"/>
              <a:gd name="T2" fmla="*/ 1234 w 1775"/>
              <a:gd name="T3" fmla="*/ 0 h 1745"/>
              <a:gd name="T4" fmla="*/ 1450 w 1775"/>
              <a:gd name="T5" fmla="*/ 567 h 1745"/>
              <a:gd name="T6" fmla="*/ 597 w 1775"/>
              <a:gd name="T7" fmla="*/ 1420 h 1745"/>
              <a:gd name="T8" fmla="*/ 0 w 1775"/>
              <a:gd name="T9" fmla="*/ 1176 h 1745"/>
              <a:gd name="T10" fmla="*/ 566 w 1775"/>
              <a:gd name="T11" fmla="*/ 1743 h 1745"/>
              <a:gd name="T12" fmla="*/ 597 w 1775"/>
              <a:gd name="T13" fmla="*/ 1744 h 1745"/>
              <a:gd name="T14" fmla="*/ 1774 w 1775"/>
              <a:gd name="T15" fmla="*/ 567 h 1745"/>
              <a:gd name="T16" fmla="*/ 1773 w 1775"/>
              <a:gd name="T17" fmla="*/ 539 h 1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5" h="1745">
                <a:moveTo>
                  <a:pt x="1773" y="539"/>
                </a:moveTo>
                <a:lnTo>
                  <a:pt x="1234" y="0"/>
                </a:lnTo>
                <a:cubicBezTo>
                  <a:pt x="1369" y="151"/>
                  <a:pt x="1450" y="349"/>
                  <a:pt x="1450" y="567"/>
                </a:cubicBezTo>
                <a:cubicBezTo>
                  <a:pt x="1450" y="1038"/>
                  <a:pt x="1068" y="1420"/>
                  <a:pt x="597" y="1420"/>
                </a:cubicBezTo>
                <a:cubicBezTo>
                  <a:pt x="364" y="1420"/>
                  <a:pt x="154" y="1327"/>
                  <a:pt x="0" y="1176"/>
                </a:cubicBezTo>
                <a:lnTo>
                  <a:pt x="566" y="1743"/>
                </a:lnTo>
                <a:cubicBezTo>
                  <a:pt x="577" y="1744"/>
                  <a:pt x="587" y="1744"/>
                  <a:pt x="597" y="1744"/>
                </a:cubicBezTo>
                <a:cubicBezTo>
                  <a:pt x="1247" y="1744"/>
                  <a:pt x="1774" y="1216"/>
                  <a:pt x="1774" y="567"/>
                </a:cubicBezTo>
                <a:cubicBezTo>
                  <a:pt x="1774" y="557"/>
                  <a:pt x="1773" y="548"/>
                  <a:pt x="1773" y="539"/>
                </a:cubicBezTo>
              </a:path>
            </a:pathLst>
          </a:custGeom>
          <a:solidFill>
            <a:srgbClr val="000000">
              <a:alpha val="25098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7160ED-8B19-BE7C-7A38-8E94EDC38376}"/>
              </a:ext>
            </a:extLst>
          </p:cNvPr>
          <p:cNvSpPr txBox="1"/>
          <p:nvPr/>
        </p:nvSpPr>
        <p:spPr>
          <a:xfrm>
            <a:off x="5547446" y="10777701"/>
            <a:ext cx="6890360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Lead score exceeds a threshold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03B480-F0DD-114C-A7EC-564DAF219ECF}"/>
              </a:ext>
            </a:extLst>
          </p:cNvPr>
          <p:cNvSpPr txBox="1"/>
          <p:nvPr/>
        </p:nvSpPr>
        <p:spPr>
          <a:xfrm>
            <a:off x="10615802" y="8508216"/>
            <a:ext cx="4142417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Send alert to CRM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7BEDA2-6EED-9FD0-B3F1-8CB9C2725352}"/>
              </a:ext>
            </a:extLst>
          </p:cNvPr>
          <p:cNvSpPr txBox="1"/>
          <p:nvPr/>
        </p:nvSpPr>
        <p:spPr>
          <a:xfrm>
            <a:off x="15278748" y="7040110"/>
            <a:ext cx="6960912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Send action to Salesperson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27D1B8B-2D21-58A4-5F08-9D91E5BBFF8C}"/>
              </a:ext>
            </a:extLst>
          </p:cNvPr>
          <p:cNvSpPr txBox="1"/>
          <p:nvPr/>
        </p:nvSpPr>
        <p:spPr>
          <a:xfrm>
            <a:off x="3618022" y="9451000"/>
            <a:ext cx="619080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68E3912-48D6-5312-B98C-4EB55C88B5CB}"/>
              </a:ext>
            </a:extLst>
          </p:cNvPr>
          <p:cNvSpPr txBox="1"/>
          <p:nvPr/>
        </p:nvSpPr>
        <p:spPr>
          <a:xfrm>
            <a:off x="8614243" y="7237345"/>
            <a:ext cx="843501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9F9E62-E74E-75FD-6952-F28499436868}"/>
              </a:ext>
            </a:extLst>
          </p:cNvPr>
          <p:cNvSpPr txBox="1"/>
          <p:nvPr/>
        </p:nvSpPr>
        <p:spPr>
          <a:xfrm>
            <a:off x="13697144" y="5023694"/>
            <a:ext cx="883576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CC6CAE5-D4E7-6F5A-9922-B0609F464B21}"/>
              </a:ext>
            </a:extLst>
          </p:cNvPr>
          <p:cNvSpPr txBox="1"/>
          <p:nvPr/>
        </p:nvSpPr>
        <p:spPr>
          <a:xfrm>
            <a:off x="18759204" y="2810040"/>
            <a:ext cx="965329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F91373-6A51-8FF0-757D-976E8F7BCB8A}"/>
              </a:ext>
            </a:extLst>
          </p:cNvPr>
          <p:cNvSpPr txBox="1"/>
          <p:nvPr/>
        </p:nvSpPr>
        <p:spPr>
          <a:xfrm>
            <a:off x="20348244" y="4934598"/>
            <a:ext cx="3767571" cy="107721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Remind if action not completed</a:t>
            </a:r>
          </a:p>
        </p:txBody>
      </p:sp>
    </p:spTree>
    <p:extLst>
      <p:ext uri="{BB962C8B-B14F-4D97-AF65-F5344CB8AC3E}">
        <p14:creationId xmlns:p14="http://schemas.microsoft.com/office/powerpoint/2010/main" val="189898957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23188953" y="12774951"/>
            <a:ext cx="276353" cy="444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43</a:t>
            </a:fld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723552" y="636927"/>
            <a:ext cx="1083630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Nurture Campaigns + Lead Scoring</a:t>
            </a:r>
            <a:endParaRPr dirty="0"/>
          </a:p>
        </p:txBody>
      </p:sp>
      <p:sp>
        <p:nvSpPr>
          <p:cNvPr id="124" name="Shape 124"/>
          <p:cNvSpPr/>
          <p:nvPr/>
        </p:nvSpPr>
        <p:spPr>
          <a:xfrm>
            <a:off x="723552" y="1605867"/>
            <a:ext cx="316913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When to take action</a:t>
            </a:r>
            <a:endParaRPr b="1" dirty="0"/>
          </a:p>
        </p:txBody>
      </p:sp>
      <p:sp>
        <p:nvSpPr>
          <p:cNvPr id="2" name="Freeform 72">
            <a:extLst>
              <a:ext uri="{FF2B5EF4-FFF2-40B4-BE49-F238E27FC236}">
                <a16:creationId xmlns:a16="http://schemas.microsoft.com/office/drawing/2014/main" id="{9AC19B77-7606-E869-2A65-D3C072C44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7740" y="2705207"/>
            <a:ext cx="10312917" cy="5501414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4" name="Freeform 73">
            <a:extLst>
              <a:ext uri="{FF2B5EF4-FFF2-40B4-BE49-F238E27FC236}">
                <a16:creationId xmlns:a16="http://schemas.microsoft.com/office/drawing/2014/main" id="{8546BFD8-8D09-D28D-738E-30B5763FB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1048" y="2705207"/>
            <a:ext cx="9962014" cy="5501414"/>
          </a:xfrm>
          <a:custGeom>
            <a:avLst/>
            <a:gdLst>
              <a:gd name="T0" fmla="*/ 1781 w 7385"/>
              <a:gd name="T1" fmla="*/ 4079 h 4080"/>
              <a:gd name="T2" fmla="*/ 1781 w 7385"/>
              <a:gd name="T3" fmla="*/ 4079 h 4080"/>
              <a:gd name="T4" fmla="*/ 766 w 7385"/>
              <a:gd name="T5" fmla="*/ 3809 h 4080"/>
              <a:gd name="T6" fmla="*/ 766 w 7385"/>
              <a:gd name="T7" fmla="*/ 3809 h 4080"/>
              <a:gd name="T8" fmla="*/ 36 w 7385"/>
              <a:gd name="T9" fmla="*/ 3097 h 4080"/>
              <a:gd name="T10" fmla="*/ 36 w 7385"/>
              <a:gd name="T11" fmla="*/ 3097 h 4080"/>
              <a:gd name="T12" fmla="*/ 79 w 7385"/>
              <a:gd name="T13" fmla="*/ 2922 h 4080"/>
              <a:gd name="T14" fmla="*/ 79 w 7385"/>
              <a:gd name="T15" fmla="*/ 2922 h 4080"/>
              <a:gd name="T16" fmla="*/ 255 w 7385"/>
              <a:gd name="T17" fmla="*/ 2965 h 4080"/>
              <a:gd name="T18" fmla="*/ 255 w 7385"/>
              <a:gd name="T19" fmla="*/ 2965 h 4080"/>
              <a:gd name="T20" fmla="*/ 893 w 7385"/>
              <a:gd name="T21" fmla="*/ 3588 h 4080"/>
              <a:gd name="T22" fmla="*/ 893 w 7385"/>
              <a:gd name="T23" fmla="*/ 3588 h 4080"/>
              <a:gd name="T24" fmla="*/ 1781 w 7385"/>
              <a:gd name="T25" fmla="*/ 3825 h 4080"/>
              <a:gd name="T26" fmla="*/ 1781 w 7385"/>
              <a:gd name="T27" fmla="*/ 3825 h 4080"/>
              <a:gd name="T28" fmla="*/ 3567 w 7385"/>
              <a:gd name="T29" fmla="*/ 2039 h 4080"/>
              <a:gd name="T30" fmla="*/ 3567 w 7385"/>
              <a:gd name="T31" fmla="*/ 2039 h 4080"/>
              <a:gd name="T32" fmla="*/ 5606 w 7385"/>
              <a:gd name="T33" fmla="*/ 0 h 4080"/>
              <a:gd name="T34" fmla="*/ 5606 w 7385"/>
              <a:gd name="T35" fmla="*/ 0 h 4080"/>
              <a:gd name="T36" fmla="*/ 6618 w 7385"/>
              <a:gd name="T37" fmla="*/ 269 h 4080"/>
              <a:gd name="T38" fmla="*/ 6618 w 7385"/>
              <a:gd name="T39" fmla="*/ 269 h 4080"/>
              <a:gd name="T40" fmla="*/ 7347 w 7385"/>
              <a:gd name="T41" fmla="*/ 977 h 4080"/>
              <a:gd name="T42" fmla="*/ 7347 w 7385"/>
              <a:gd name="T43" fmla="*/ 977 h 4080"/>
              <a:gd name="T44" fmla="*/ 7305 w 7385"/>
              <a:gd name="T45" fmla="*/ 1152 h 4080"/>
              <a:gd name="T46" fmla="*/ 7305 w 7385"/>
              <a:gd name="T47" fmla="*/ 1152 h 4080"/>
              <a:gd name="T48" fmla="*/ 7130 w 7385"/>
              <a:gd name="T49" fmla="*/ 1109 h 4080"/>
              <a:gd name="T50" fmla="*/ 7130 w 7385"/>
              <a:gd name="T51" fmla="*/ 1109 h 4080"/>
              <a:gd name="T52" fmla="*/ 6492 w 7385"/>
              <a:gd name="T53" fmla="*/ 490 h 4080"/>
              <a:gd name="T54" fmla="*/ 6492 w 7385"/>
              <a:gd name="T55" fmla="*/ 490 h 4080"/>
              <a:gd name="T56" fmla="*/ 5606 w 7385"/>
              <a:gd name="T57" fmla="*/ 255 h 4080"/>
              <a:gd name="T58" fmla="*/ 5606 w 7385"/>
              <a:gd name="T59" fmla="*/ 255 h 4080"/>
              <a:gd name="T60" fmla="*/ 3820 w 7385"/>
              <a:gd name="T61" fmla="*/ 2039 h 4080"/>
              <a:gd name="T62" fmla="*/ 3820 w 7385"/>
              <a:gd name="T63" fmla="*/ 2039 h 4080"/>
              <a:gd name="T64" fmla="*/ 1781 w 7385"/>
              <a:gd name="T65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385" h="4080">
                <a:moveTo>
                  <a:pt x="1781" y="4079"/>
                </a:moveTo>
                <a:lnTo>
                  <a:pt x="1781" y="4079"/>
                </a:lnTo>
                <a:cubicBezTo>
                  <a:pt x="1425" y="4079"/>
                  <a:pt x="1074" y="3985"/>
                  <a:pt x="766" y="3809"/>
                </a:cubicBezTo>
                <a:lnTo>
                  <a:pt x="766" y="3809"/>
                </a:lnTo>
                <a:cubicBezTo>
                  <a:pt x="468" y="3637"/>
                  <a:pt x="216" y="3391"/>
                  <a:pt x="36" y="3097"/>
                </a:cubicBezTo>
                <a:lnTo>
                  <a:pt x="36" y="3097"/>
                </a:lnTo>
                <a:cubicBezTo>
                  <a:pt x="0" y="3037"/>
                  <a:pt x="19" y="2959"/>
                  <a:pt x="79" y="2922"/>
                </a:cubicBezTo>
                <a:lnTo>
                  <a:pt x="79" y="2922"/>
                </a:lnTo>
                <a:cubicBezTo>
                  <a:pt x="140" y="2885"/>
                  <a:pt x="218" y="2905"/>
                  <a:pt x="255" y="2965"/>
                </a:cubicBezTo>
                <a:lnTo>
                  <a:pt x="255" y="2965"/>
                </a:lnTo>
                <a:cubicBezTo>
                  <a:pt x="411" y="3222"/>
                  <a:pt x="632" y="3438"/>
                  <a:pt x="893" y="3588"/>
                </a:cubicBezTo>
                <a:lnTo>
                  <a:pt x="893" y="3588"/>
                </a:lnTo>
                <a:cubicBezTo>
                  <a:pt x="1162" y="3743"/>
                  <a:pt x="1469" y="3825"/>
                  <a:pt x="1781" y="3825"/>
                </a:cubicBezTo>
                <a:lnTo>
                  <a:pt x="1781" y="3825"/>
                </a:lnTo>
                <a:cubicBezTo>
                  <a:pt x="2766" y="3825"/>
                  <a:pt x="3567" y="3024"/>
                  <a:pt x="3567" y="2039"/>
                </a:cubicBezTo>
                <a:lnTo>
                  <a:pt x="3567" y="2039"/>
                </a:lnTo>
                <a:cubicBezTo>
                  <a:pt x="3567" y="915"/>
                  <a:pt x="4480" y="0"/>
                  <a:pt x="5606" y="0"/>
                </a:cubicBezTo>
                <a:lnTo>
                  <a:pt x="5606" y="0"/>
                </a:lnTo>
                <a:cubicBezTo>
                  <a:pt x="5961" y="0"/>
                  <a:pt x="6311" y="93"/>
                  <a:pt x="6618" y="269"/>
                </a:cubicBezTo>
                <a:lnTo>
                  <a:pt x="6618" y="269"/>
                </a:lnTo>
                <a:cubicBezTo>
                  <a:pt x="6916" y="440"/>
                  <a:pt x="7168" y="685"/>
                  <a:pt x="7347" y="977"/>
                </a:cubicBezTo>
                <a:lnTo>
                  <a:pt x="7347" y="977"/>
                </a:lnTo>
                <a:cubicBezTo>
                  <a:pt x="7384" y="1037"/>
                  <a:pt x="7365" y="1115"/>
                  <a:pt x="7305" y="1152"/>
                </a:cubicBezTo>
                <a:lnTo>
                  <a:pt x="7305" y="1152"/>
                </a:lnTo>
                <a:cubicBezTo>
                  <a:pt x="7245" y="1188"/>
                  <a:pt x="7166" y="1169"/>
                  <a:pt x="7130" y="1109"/>
                </a:cubicBezTo>
                <a:lnTo>
                  <a:pt x="7130" y="1109"/>
                </a:lnTo>
                <a:cubicBezTo>
                  <a:pt x="6973" y="854"/>
                  <a:pt x="6752" y="639"/>
                  <a:pt x="6492" y="490"/>
                </a:cubicBezTo>
                <a:lnTo>
                  <a:pt x="6492" y="490"/>
                </a:lnTo>
                <a:cubicBezTo>
                  <a:pt x="6223" y="336"/>
                  <a:pt x="5917" y="255"/>
                  <a:pt x="5606" y="255"/>
                </a:cubicBezTo>
                <a:lnTo>
                  <a:pt x="5606" y="255"/>
                </a:lnTo>
                <a:cubicBezTo>
                  <a:pt x="4621" y="255"/>
                  <a:pt x="3820" y="1055"/>
                  <a:pt x="3820" y="2039"/>
                </a:cubicBezTo>
                <a:lnTo>
                  <a:pt x="3820" y="2039"/>
                </a:lnTo>
                <a:cubicBezTo>
                  <a:pt x="3820" y="3164"/>
                  <a:pt x="2906" y="4079"/>
                  <a:pt x="1781" y="4079"/>
                </a:cubicBezTo>
              </a:path>
            </a:pathLst>
          </a:custGeom>
          <a:gradFill>
            <a:gsLst>
              <a:gs pos="0">
                <a:schemeClr val="accent2">
                  <a:lumMod val="89000"/>
                </a:schemeClr>
              </a:gs>
              <a:gs pos="0">
                <a:schemeClr val="accent2"/>
              </a:gs>
              <a:gs pos="100000">
                <a:schemeClr val="accent3"/>
              </a:gs>
            </a:gsLst>
            <a:lin ang="18900000" scaled="0"/>
          </a:gra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74">
            <a:extLst>
              <a:ext uri="{FF2B5EF4-FFF2-40B4-BE49-F238E27FC236}">
                <a16:creationId xmlns:a16="http://schemas.microsoft.com/office/drawing/2014/main" id="{4CCD273D-B80B-286D-99F2-F08D46D1C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7505" y="2705207"/>
            <a:ext cx="10306971" cy="550141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gradFill>
            <a:gsLst>
              <a:gs pos="0">
                <a:schemeClr val="accent3"/>
              </a:gs>
              <a:gs pos="0">
                <a:schemeClr val="accent3"/>
              </a:gs>
              <a:gs pos="100000">
                <a:schemeClr val="accent4"/>
              </a:gs>
            </a:gsLst>
            <a:lin ang="18900000" scaled="0"/>
          </a:gra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215A3-5595-54CC-E558-AF822B21A2F5}"/>
              </a:ext>
            </a:extLst>
          </p:cNvPr>
          <p:cNvSpPr txBox="1"/>
          <p:nvPr/>
        </p:nvSpPr>
        <p:spPr>
          <a:xfrm>
            <a:off x="2821426" y="8809418"/>
            <a:ext cx="2956259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Website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94DA20-1E9B-23E1-4997-7E8F48D550BB}"/>
              </a:ext>
            </a:extLst>
          </p:cNvPr>
          <p:cNvSpPr txBox="1"/>
          <p:nvPr/>
        </p:nvSpPr>
        <p:spPr>
          <a:xfrm>
            <a:off x="7950553" y="8809418"/>
            <a:ext cx="3036409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Social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A2639-0E9A-6D36-80DA-5E75389D021F}"/>
              </a:ext>
            </a:extLst>
          </p:cNvPr>
          <p:cNvSpPr txBox="1"/>
          <p:nvPr/>
        </p:nvSpPr>
        <p:spPr>
          <a:xfrm>
            <a:off x="13112542" y="8809418"/>
            <a:ext cx="3050836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Download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5D4CA6-E8A3-56DA-EBFD-B1344DAAF4E9}"/>
              </a:ext>
            </a:extLst>
          </p:cNvPr>
          <p:cNvSpPr txBox="1"/>
          <p:nvPr/>
        </p:nvSpPr>
        <p:spPr>
          <a:xfrm>
            <a:off x="18267317" y="8809418"/>
            <a:ext cx="3449684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Investor Portal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637AB3-0D8A-67A7-DA9B-C1DA4F8BBA02}"/>
              </a:ext>
            </a:extLst>
          </p:cNvPr>
          <p:cNvSpPr txBox="1"/>
          <p:nvPr/>
        </p:nvSpPr>
        <p:spPr>
          <a:xfrm>
            <a:off x="3869791" y="4005276"/>
            <a:ext cx="859531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0" b="1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088E9E-C82B-EA5E-C970-ADB26832DCDE}"/>
              </a:ext>
            </a:extLst>
          </p:cNvPr>
          <p:cNvSpPr txBox="1"/>
          <p:nvPr/>
        </p:nvSpPr>
        <p:spPr>
          <a:xfrm>
            <a:off x="8863462" y="4005276"/>
            <a:ext cx="1210589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0" b="1" dirty="0">
                <a:solidFill>
                  <a:schemeClr val="accent2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63B36B-107A-C0E8-80A7-A7B8CDA60693}"/>
              </a:ext>
            </a:extLst>
          </p:cNvPr>
          <p:cNvSpPr txBox="1"/>
          <p:nvPr/>
        </p:nvSpPr>
        <p:spPr>
          <a:xfrm>
            <a:off x="14002208" y="4005276"/>
            <a:ext cx="1271503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0" b="1" dirty="0">
                <a:solidFill>
                  <a:schemeClr val="accent3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688530-7434-CB86-4597-9C2E3507D295}"/>
              </a:ext>
            </a:extLst>
          </p:cNvPr>
          <p:cNvSpPr txBox="1"/>
          <p:nvPr/>
        </p:nvSpPr>
        <p:spPr>
          <a:xfrm>
            <a:off x="19107289" y="4005276"/>
            <a:ext cx="1399742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F83BE3-0F74-2262-AEC0-5E5D737E3B16}"/>
              </a:ext>
            </a:extLst>
          </p:cNvPr>
          <p:cNvSpPr txBox="1"/>
          <p:nvPr/>
        </p:nvSpPr>
        <p:spPr>
          <a:xfrm>
            <a:off x="5347919" y="10092810"/>
            <a:ext cx="859531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0" b="1" dirty="0">
                <a:solidFill>
                  <a:schemeClr val="accent1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8AF24E-CE29-A06D-AC47-F5029FEA1802}"/>
              </a:ext>
            </a:extLst>
          </p:cNvPr>
          <p:cNvSpPr txBox="1"/>
          <p:nvPr/>
        </p:nvSpPr>
        <p:spPr>
          <a:xfrm>
            <a:off x="8677195" y="10092810"/>
            <a:ext cx="1210589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0" b="1" dirty="0">
                <a:solidFill>
                  <a:schemeClr val="accent2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9565F-C6FC-6A94-012A-0E5AD9535F0A}"/>
              </a:ext>
            </a:extLst>
          </p:cNvPr>
          <p:cNvSpPr txBox="1"/>
          <p:nvPr/>
        </p:nvSpPr>
        <p:spPr>
          <a:xfrm>
            <a:off x="11841039" y="10092810"/>
            <a:ext cx="1271503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0" b="1" dirty="0">
                <a:solidFill>
                  <a:schemeClr val="accent3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9AFD93-149F-4D4C-B4E2-E954DE9C9547}"/>
              </a:ext>
            </a:extLst>
          </p:cNvPr>
          <p:cNvSpPr txBox="1"/>
          <p:nvPr/>
        </p:nvSpPr>
        <p:spPr>
          <a:xfrm>
            <a:off x="14496217" y="10092809"/>
            <a:ext cx="3486983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4 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B8D118-6AE3-EC47-64E1-81DD9B586CE6}"/>
              </a:ext>
            </a:extLst>
          </p:cNvPr>
          <p:cNvSpPr txBox="1"/>
          <p:nvPr/>
        </p:nvSpPr>
        <p:spPr>
          <a:xfrm>
            <a:off x="13112542" y="10156997"/>
            <a:ext cx="1399742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0" b="1" dirty="0">
                <a:solidFill>
                  <a:schemeClr val="accent4"/>
                </a:solidFill>
                <a:latin typeface="Poppins" pitchFamily="2" charset="77"/>
                <a:cs typeface="Poppins" pitchFamily="2" charset="77"/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5B933E-30ED-E197-C76C-3B21EB603B8E}"/>
              </a:ext>
            </a:extLst>
          </p:cNvPr>
          <p:cNvSpPr txBox="1"/>
          <p:nvPr/>
        </p:nvSpPr>
        <p:spPr>
          <a:xfrm>
            <a:off x="10225409" y="10092808"/>
            <a:ext cx="1399742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0" b="1" dirty="0">
                <a:solidFill>
                  <a:srgbClr val="548254"/>
                </a:solidFill>
                <a:latin typeface="Poppins" pitchFamily="2" charset="77"/>
                <a:cs typeface="Poppins" pitchFamily="2" charset="77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CCEC06-C44F-16E1-70B9-1C62349B191E}"/>
              </a:ext>
            </a:extLst>
          </p:cNvPr>
          <p:cNvSpPr txBox="1"/>
          <p:nvPr/>
        </p:nvSpPr>
        <p:spPr>
          <a:xfrm>
            <a:off x="6654471" y="10092807"/>
            <a:ext cx="1399742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0" b="1" dirty="0">
                <a:solidFill>
                  <a:schemeClr val="accent1">
                    <a:lumMod val="75000"/>
                  </a:schemeClr>
                </a:solidFill>
                <a:latin typeface="Poppins" pitchFamily="2" charset="77"/>
                <a:cs typeface="Poppins" pitchFamily="2" charset="77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9639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301157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5 Quick Wins for Fund Marketers in 2023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2065383" y="3296535"/>
            <a:ext cx="1955375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Campaign analytics – what’s working and what’s not?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943532" y="3139843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788040" y="3478396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2065383" y="4888332"/>
            <a:ext cx="21712995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Aggregating – email, website, social, Zoom, investor portals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834527" y="4594896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788040" y="4933449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2065383" y="6480129"/>
            <a:ext cx="18761867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deliver insights that matter to the sales team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889031" y="6045572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861779" y="6384125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4803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Do or Don’t – There Is No Try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2065383" y="7860768"/>
            <a:ext cx="17633353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Integrations – easy actions for maximum impact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788040" y="7574099"/>
            <a:ext cx="949299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802467" y="7912652"/>
            <a:ext cx="934872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6B8A0F-D2B0-4A3B-82D7-32EE980CA89D}"/>
              </a:ext>
            </a:extLst>
          </p:cNvPr>
          <p:cNvSpPr txBox="1"/>
          <p:nvPr/>
        </p:nvSpPr>
        <p:spPr>
          <a:xfrm>
            <a:off x="2065383" y="9496135"/>
            <a:ext cx="22100922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Marketing automation techniques to make you more efficient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C11A64-D1C9-484A-8080-4671D63372AA}"/>
              </a:ext>
            </a:extLst>
          </p:cNvPr>
          <p:cNvSpPr txBox="1"/>
          <p:nvPr/>
        </p:nvSpPr>
        <p:spPr>
          <a:xfrm>
            <a:off x="837734" y="9287290"/>
            <a:ext cx="918842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AFFE84-9392-4FF3-A3ED-213902F7EFCA}"/>
              </a:ext>
            </a:extLst>
          </p:cNvPr>
          <p:cNvSpPr txBox="1"/>
          <p:nvPr/>
        </p:nvSpPr>
        <p:spPr>
          <a:xfrm>
            <a:off x="836131" y="9625843"/>
            <a:ext cx="920445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45074341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Shape 23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45</a:t>
            </a:fld>
            <a:endParaRPr/>
          </a:p>
        </p:txBody>
      </p:sp>
      <p:sp>
        <p:nvSpPr>
          <p:cNvPr id="2326" name="Shape 2326"/>
          <p:cNvSpPr/>
          <p:nvPr/>
        </p:nvSpPr>
        <p:spPr>
          <a:xfrm>
            <a:off x="723552" y="636927"/>
            <a:ext cx="814646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ProFundCom Consultation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4159793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Offer to Webinar Attendees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502D58-BB87-45FB-9C60-570919FD2F89}"/>
              </a:ext>
            </a:extLst>
          </p:cNvPr>
          <p:cNvSpPr txBox="1"/>
          <p:nvPr/>
        </p:nvSpPr>
        <p:spPr>
          <a:xfrm>
            <a:off x="1263161" y="4888230"/>
            <a:ext cx="65341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4D5055"/>
                </a:solidFill>
                <a:effectLst/>
                <a:latin typeface="Proxima Nova"/>
                <a:hlinkClick r:id="rId2"/>
              </a:rPr>
              <a:t>FREE 1 Hour Digital Marketing Audit &amp; Consultation</a:t>
            </a:r>
            <a:r>
              <a:rPr lang="en-GB" b="1" i="0" dirty="0">
                <a:solidFill>
                  <a:srgbClr val="4D5055"/>
                </a:solidFill>
                <a:effectLst/>
                <a:latin typeface="Proxima Nova"/>
              </a:rPr>
              <a:t> or Just Ask Nicely for the book 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1B031B-FFC9-1992-88A5-97BFE98A0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012" y="2922202"/>
            <a:ext cx="15041229" cy="76109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68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11218068" y="7838778"/>
            <a:ext cx="1947864" cy="150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>
                <a:solidFill>
                  <a:srgbClr val="F6F6FA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r>
              <a:rPr dirty="0"/>
              <a:t></a:t>
            </a:r>
          </a:p>
        </p:txBody>
      </p:sp>
      <p:sp>
        <p:nvSpPr>
          <p:cNvPr id="6" name="Shape 89"/>
          <p:cNvSpPr/>
          <p:nvPr/>
        </p:nvSpPr>
        <p:spPr>
          <a:xfrm>
            <a:off x="5120524" y="7273498"/>
            <a:ext cx="1357144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algn="ctr"/>
            <a:r>
              <a:rPr lang="en-GB" b="0" i="0" dirty="0">
                <a:solidFill>
                  <a:srgbClr val="26237A"/>
                </a:solidFill>
                <a:effectLst/>
                <a:latin typeface="myriad-pro"/>
              </a:rPr>
              <a:t>5 Quick Wins for Fund Marketers in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A33383-C346-13BB-D022-9A4BF19B8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6501" y="9784881"/>
            <a:ext cx="3885934" cy="20876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C7B82922-8744-F1E3-DE24-859641375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600" y="9528154"/>
            <a:ext cx="2614180" cy="2601109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3D08157-63DE-D904-35A2-D4BB5F3BB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33" y="2074130"/>
            <a:ext cx="9584267" cy="32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996426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Remove Noise From Campaigns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551112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Get a Broadview Across All Channels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28CF5-229F-5487-42E5-6100D41A8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57" y="2964042"/>
            <a:ext cx="24023285" cy="30291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C573D-0DEB-3EBC-B93E-15AC47FF3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102" y="6432201"/>
            <a:ext cx="13800187" cy="6565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4458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996426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Remove Noise From Campaigns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551112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Get a Broadview Across All Channels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6612A-229D-57A9-2049-ABCE5CD47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612" y="2696816"/>
            <a:ext cx="19124178" cy="86959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928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996426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Remove Noise From Campaigns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551112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Get a Broadview Across All Channels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18B2D-7BD4-3D3F-05C4-73FB86515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955" y="2841418"/>
            <a:ext cx="21210090" cy="80331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6960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996426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Remove Noise From Campaigns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551112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Get a Broadview Across All Channels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2D9D3-F8CE-7BDF-B541-041DE30EA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940" y="3139545"/>
            <a:ext cx="13632381" cy="8002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8473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301157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5 Quick Wins for Fund Marketers in 2023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2065383" y="3296535"/>
            <a:ext cx="1955375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b="1" u="sng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Campaign analytics – what’s working and what’s not?</a:t>
            </a:r>
            <a:endParaRPr lang="en-US" sz="5400" b="1" u="sng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943532" y="3139843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788040" y="3478396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2065383" y="4888332"/>
            <a:ext cx="20653411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Aggregating – email, website, social, Zoom, investor portals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834527" y="4594896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788040" y="4933449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2065383" y="6480129"/>
            <a:ext cx="18761867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How to deliver insights that matter to the sales team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889031" y="6045572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861779" y="6384125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4803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Do or Don’t – There Is No Try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2065383" y="7860768"/>
            <a:ext cx="17633353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Integrations – easy actions for maximum impact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842543" y="7574099"/>
            <a:ext cx="894796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844146" y="7912652"/>
            <a:ext cx="89319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6B8A0F-D2B0-4A3B-82D7-32EE980CA89D}"/>
              </a:ext>
            </a:extLst>
          </p:cNvPr>
          <p:cNvSpPr txBox="1"/>
          <p:nvPr/>
        </p:nvSpPr>
        <p:spPr>
          <a:xfrm>
            <a:off x="2065383" y="9496135"/>
            <a:ext cx="22100922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l"/>
            <a:r>
              <a:rPr lang="en-GB" sz="5400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Marketing automation techniques to make you more efficient</a:t>
            </a:r>
            <a:endParaRPr lang="en-US" sz="5400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C11A64-D1C9-484A-8080-4671D63372AA}"/>
              </a:ext>
            </a:extLst>
          </p:cNvPr>
          <p:cNvSpPr txBox="1"/>
          <p:nvPr/>
        </p:nvSpPr>
        <p:spPr>
          <a:xfrm>
            <a:off x="837734" y="9287290"/>
            <a:ext cx="918842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dirty="0">
                <a:solidFill>
                  <a:schemeClr val="accent1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AFFE84-9392-4FF3-A3ED-213902F7EFCA}"/>
              </a:ext>
            </a:extLst>
          </p:cNvPr>
          <p:cNvSpPr txBox="1"/>
          <p:nvPr/>
        </p:nvSpPr>
        <p:spPr>
          <a:xfrm>
            <a:off x="836131" y="9625843"/>
            <a:ext cx="920445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479992729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Özel 5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45466D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webextensions/webextension1.xml><?xml version="1.0" encoding="utf-8"?>
<we:webextension xmlns:we="http://schemas.microsoft.com/office/webextensions/webextension/2010/11" id="{0A3E577D-9C24-4D88-8140-754F36A56204}">
  <we:reference id="wa104379699" version="1.0.0.1" store="en-US" storeType="OMEX"/>
  <we:alternateReferences>
    <we:reference id="wa104379699" version="1.0.0.1" store="wa104379699" storeType="OMEX"/>
  </we:alternateReferences>
  <we:properties>
    <we:property name="savedState" value="{&quot;groupId&quot;:&quot;&quot;,&quot;dashboardId&quot;:null,&quot;dashboardTileId&quot;:null,&quot;dashboardTileFilter&quot;:null,&quot;reportId&quot;:&quot;79d34787-6c2b-4b58-837a-d771a99a9e19&quot;,&quot;pageName&quot;:&quot;ReportSection17c77f54e5d698846888&quot;,&quot;publicReportUrl&quot;:null,&quot;lastState&quot;:&quot;app.embed.report&quot;,&quot;ReportBookmark&quot;:&quot;&quot;,&quot;ReportFilter&quot;:&quot;&quot;,&quot;ReportPageFilter&quot;:&quot;&quot;,&quot;ReportSlicers&quot;:&quot;&quot;,&quot;fromLogin&quot;:true,&quot;appVersion&quot;:&quot;1.0&quot;,&quot;savedDate&quot;:&quot;2023-01-27T14:28:58.333Z&quot;}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0A3E577D-9C24-4D88-8140-754F36A56204}">
  <we:reference id="wa104379699" version="1.0.0.1" store="en-US" storeType="OMEX"/>
  <we:alternateReferences>
    <we:reference id="wa104379699" version="1.0.0.1" store="wa104379699" storeType="OMEX"/>
  </we:alternateReferences>
  <we:properties>
    <we:property name="savedState" value="{&quot;groupId&quot;:&quot;&quot;,&quot;dashboardId&quot;:null,&quot;dashboardTileId&quot;:null,&quot;dashboardTileFilter&quot;:null,&quot;reportId&quot;:&quot;79d34787-6c2b-4b58-837a-d771a99a9e19&quot;,&quot;pageName&quot;:&quot;ReportSection6b527cde9778e17117da&quot;,&quot;publicReportUrl&quot;:null,&quot;lastState&quot;:&quot;app.embed.report&quot;,&quot;ReportBookmark&quot;:&quot;&quot;,&quot;ReportFilter&quot;:&quot;&quot;,&quot;ReportPageFilter&quot;:&quot;&quot;,&quot;ReportSlicers&quot;:&quot;&quot;,&quot;fromLogin&quot;:true,&quot;appVersion&quot;:&quot;1.0&quot;,&quot;savedDate&quot;:&quot;2023-01-27T14:39:07.049Z&quot;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82961</TotalTime>
  <Words>1472</Words>
  <Application>Microsoft Office PowerPoint</Application>
  <PresentationFormat>Custom</PresentationFormat>
  <Paragraphs>383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Arial</vt:lpstr>
      <vt:lpstr>Calibri</vt:lpstr>
      <vt:lpstr>et-line</vt:lpstr>
      <vt:lpstr>Helvetica</vt:lpstr>
      <vt:lpstr>Helvetica Light</vt:lpstr>
      <vt:lpstr>Helvetica Neue</vt:lpstr>
      <vt:lpstr>Lato</vt:lpstr>
      <vt:lpstr>Lato Black</vt:lpstr>
      <vt:lpstr>Lato Light</vt:lpstr>
      <vt:lpstr>myriad-pro</vt:lpstr>
      <vt:lpstr>Open Sans</vt:lpstr>
      <vt:lpstr>Poppins</vt:lpstr>
      <vt:lpstr>Proxima Nova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Das</dc:creator>
  <cp:lastModifiedBy>Paul Das</cp:lastModifiedBy>
  <cp:revision>559</cp:revision>
  <dcterms:modified xsi:type="dcterms:W3CDTF">2023-01-28T16:56:32Z</dcterms:modified>
</cp:coreProperties>
</file>