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webextensions/webextension2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08" r:id="rId2"/>
    <p:sldId id="3537" r:id="rId3"/>
    <p:sldId id="475" r:id="rId4"/>
    <p:sldId id="3572" r:id="rId5"/>
    <p:sldId id="3573" r:id="rId6"/>
    <p:sldId id="3600" r:id="rId7"/>
    <p:sldId id="3530" r:id="rId8"/>
    <p:sldId id="3579" r:id="rId9"/>
    <p:sldId id="3598" r:id="rId10"/>
    <p:sldId id="3562" r:id="rId11"/>
    <p:sldId id="3580" r:id="rId12"/>
    <p:sldId id="3597" r:id="rId13"/>
    <p:sldId id="3568" r:id="rId14"/>
    <p:sldId id="3569" r:id="rId15"/>
    <p:sldId id="3574" r:id="rId16"/>
    <p:sldId id="3563" r:id="rId17"/>
    <p:sldId id="3575" r:id="rId18"/>
    <p:sldId id="3576" r:id="rId19"/>
    <p:sldId id="3566" r:id="rId20"/>
    <p:sldId id="3570" r:id="rId21"/>
    <p:sldId id="3571" r:id="rId22"/>
    <p:sldId id="3577" r:id="rId23"/>
    <p:sldId id="3564" r:id="rId24"/>
    <p:sldId id="3567" r:id="rId25"/>
    <p:sldId id="3565" r:id="rId26"/>
    <p:sldId id="3578" r:id="rId27"/>
    <p:sldId id="3552" r:id="rId28"/>
    <p:sldId id="3601" r:id="rId29"/>
    <p:sldId id="3602" r:id="rId30"/>
    <p:sldId id="560" r:id="rId31"/>
    <p:sldId id="3599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.johnson@profundcom.net" initials="v" lastIdx="21" clrIdx="0">
    <p:extLst>
      <p:ext uri="{19B8F6BF-5375-455C-9EA6-DF929625EA0E}">
        <p15:presenceInfo xmlns:p15="http://schemas.microsoft.com/office/powerpoint/2012/main" userId="d51630f4a88adc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548254"/>
    <a:srgbClr val="F6F6FA"/>
    <a:srgbClr val="F27021"/>
    <a:srgbClr val="26237A"/>
    <a:srgbClr val="FFCC02"/>
    <a:srgbClr val="BFE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73" autoAdjust="0"/>
    <p:restoredTop sz="96229" autoAdjust="0"/>
  </p:normalViewPr>
  <p:slideViewPr>
    <p:cSldViewPr snapToGrid="0">
      <p:cViewPr varScale="1">
        <p:scale>
          <a:sx n="55" d="100"/>
          <a:sy n="55" d="100"/>
        </p:scale>
        <p:origin x="180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E185-A9FD-4AFC-B022-4406C496C1CE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3CA67-5586-46C3-A5C9-BC0DC9F1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544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2945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58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78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34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johndoe.com?subject=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Master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3007837" y="12687067"/>
            <a:ext cx="638586" cy="638585"/>
          </a:xfrm>
          <a:prstGeom prst="ellipse">
            <a:avLst/>
          </a:prstGeom>
          <a:solidFill>
            <a:srgbClr val="F27021"/>
          </a:solidFill>
          <a:ln w="25400">
            <a:solidFill>
              <a:srgbClr val="F2702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3595893" y="13022600"/>
            <a:ext cx="18851557" cy="1"/>
          </a:xfrm>
          <a:prstGeom prst="line">
            <a:avLst/>
          </a:prstGeom>
          <a:ln w="25400">
            <a:solidFill>
              <a:srgbClr val="496F8B">
                <a:alpha val="12385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23107927" y="12774951"/>
            <a:ext cx="438405" cy="444501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F6F6FA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Shape 28"/>
          <p:cNvSpPr/>
          <p:nvPr/>
        </p:nvSpPr>
        <p:spPr>
          <a:xfrm>
            <a:off x="846574" y="2386765"/>
            <a:ext cx="1910217" cy="1"/>
          </a:xfrm>
          <a:prstGeom prst="line">
            <a:avLst/>
          </a:prstGeom>
          <a:ln w="63500">
            <a:solidFill>
              <a:srgbClr val="26237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7214311" y="1125696"/>
            <a:ext cx="6253315" cy="547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120000"/>
              </a:lnSpc>
              <a:defRPr sz="2600">
                <a:solidFill>
                  <a:srgbClr val="496F8B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b="0" i="0" dirty="0">
                <a:solidFill>
                  <a:srgbClr val="26237A"/>
                </a:solidFill>
                <a:effectLst/>
                <a:latin typeface="myriad-pro"/>
              </a:rPr>
              <a:t>Finding New Investors With Digital Marketing</a:t>
            </a:r>
            <a:endParaRPr lang="en-GB" dirty="0">
              <a:hlinkClick r:id="rId2"/>
            </a:endParaRPr>
          </a:p>
        </p:txBody>
      </p:sp>
      <p:sp>
        <p:nvSpPr>
          <p:cNvPr id="30" name="Shape 30"/>
          <p:cNvSpPr/>
          <p:nvPr/>
        </p:nvSpPr>
        <p:spPr>
          <a:xfrm flipV="1">
            <a:off x="23590297" y="849625"/>
            <a:ext cx="1" cy="754156"/>
          </a:xfrm>
          <a:prstGeom prst="line">
            <a:avLst/>
          </a:prstGeom>
          <a:ln w="50800">
            <a:solidFill>
              <a:srgbClr val="FFCC0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97979-CE80-4FCC-BAB7-1F944804E2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218" y="12435841"/>
            <a:ext cx="2581187" cy="10641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-1" y="-69360"/>
            <a:ext cx="24384003" cy="13854720"/>
          </a:xfrm>
          <a:prstGeom prst="rect">
            <a:avLst/>
          </a:prstGeom>
          <a:solidFill>
            <a:srgbClr val="566581">
              <a:alpha val="5961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16075508" y="13342914"/>
            <a:ext cx="4191001" cy="393701"/>
          </a:xfrm>
          <a:prstGeom prst="rect">
            <a:avLst/>
          </a:prstGeom>
          <a:solidFill>
            <a:srgbClr val="F270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-3405" y="13342914"/>
            <a:ext cx="4157760" cy="393701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4150732" y="13342914"/>
            <a:ext cx="4157760" cy="393701"/>
          </a:xfrm>
          <a:prstGeom prst="rect">
            <a:avLst/>
          </a:prstGeom>
          <a:solidFill>
            <a:srgbClr val="54825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8276007" y="6196149"/>
            <a:ext cx="7831986" cy="7645372"/>
          </a:xfrm>
          <a:prstGeom prst="rect">
            <a:avLst/>
          </a:prstGeom>
          <a:solidFill>
            <a:srgbClr val="26237A">
              <a:alpha val="9490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0229645" y="13342914"/>
            <a:ext cx="4191001" cy="393701"/>
          </a:xfrm>
          <a:prstGeom prst="rect">
            <a:avLst/>
          </a:prstGeom>
          <a:solidFill>
            <a:srgbClr val="BFE0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287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1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calendly.com/profundcom-deep-dive/free-1-hour-digital-marketing-audit-consultatio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1218068" y="7838778"/>
            <a:ext cx="1947864" cy="1500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>
                <a:solidFill>
                  <a:srgbClr val="F6F6FA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r>
              <a:rPr dirty="0"/>
              <a:t></a:t>
            </a:r>
          </a:p>
        </p:txBody>
      </p:sp>
      <p:sp>
        <p:nvSpPr>
          <p:cNvPr id="6" name="Shape 89"/>
          <p:cNvSpPr/>
          <p:nvPr/>
        </p:nvSpPr>
        <p:spPr>
          <a:xfrm>
            <a:off x="5120524" y="7273498"/>
            <a:ext cx="1357144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ctr"/>
            <a:r>
              <a:rPr lang="en-GB" b="0" i="0" dirty="0">
                <a:solidFill>
                  <a:srgbClr val="26237A"/>
                </a:solidFill>
                <a:effectLst/>
                <a:latin typeface="myriad-pro"/>
              </a:rPr>
              <a:t>Finding New Investors With Digital Marketing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8AE72-330E-49CA-8344-6E425AC8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20" y="2448222"/>
            <a:ext cx="6534150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33383-C346-13BB-D022-9A4BF19B8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6501" y="9784881"/>
            <a:ext cx="3885934" cy="2087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C7B82922-8744-F1E3-DE24-859641375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00" y="9528154"/>
            <a:ext cx="2614180" cy="2601109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904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961641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5 Ways To Find New Investors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4372066" y="3989843"/>
            <a:ext cx="1289968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Company narrative/brand strategy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2744196" y="3654396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2588704" y="3992949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4446325" y="5342425"/>
            <a:ext cx="3105337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u="sng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Website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2635191" y="5109449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2588704" y="5448002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4372066" y="6821733"/>
            <a:ext cx="7404591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Thought-leadership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2689695" y="6560125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2662443" y="6898678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448039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Do or Don’t – There Is No Try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47481-24B1-4B89-BFAB-9F69022EF982}"/>
              </a:ext>
            </a:extLst>
          </p:cNvPr>
          <p:cNvSpPr txBox="1"/>
          <p:nvPr/>
        </p:nvSpPr>
        <p:spPr>
          <a:xfrm>
            <a:off x="4470370" y="8350260"/>
            <a:ext cx="317907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LinkedIn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3A006-370D-4EB4-8D1E-33383CC48A05}"/>
              </a:ext>
            </a:extLst>
          </p:cNvPr>
          <p:cNvSpPr txBox="1"/>
          <p:nvPr/>
        </p:nvSpPr>
        <p:spPr>
          <a:xfrm>
            <a:off x="2588704" y="8088652"/>
            <a:ext cx="949299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6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8005D-97DF-44DE-9FF3-D97D6901E913}"/>
              </a:ext>
            </a:extLst>
          </p:cNvPr>
          <p:cNvSpPr txBox="1"/>
          <p:nvPr/>
        </p:nvSpPr>
        <p:spPr>
          <a:xfrm>
            <a:off x="2603131" y="8427205"/>
            <a:ext cx="93487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7030A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6B8A0F-D2B0-4A3B-82D7-32EE980CA89D}"/>
              </a:ext>
            </a:extLst>
          </p:cNvPr>
          <p:cNvSpPr txBox="1"/>
          <p:nvPr/>
        </p:nvSpPr>
        <p:spPr>
          <a:xfrm>
            <a:off x="4372066" y="10070982"/>
            <a:ext cx="8444941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Online events and calls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11A64-D1C9-484A-8080-4671D63372AA}"/>
              </a:ext>
            </a:extLst>
          </p:cNvPr>
          <p:cNvSpPr txBox="1"/>
          <p:nvPr/>
        </p:nvSpPr>
        <p:spPr>
          <a:xfrm>
            <a:off x="2638398" y="9801843"/>
            <a:ext cx="918842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FFE84-9392-4FF3-A3ED-213902F7EFCA}"/>
              </a:ext>
            </a:extLst>
          </p:cNvPr>
          <p:cNvSpPr txBox="1"/>
          <p:nvPr/>
        </p:nvSpPr>
        <p:spPr>
          <a:xfrm>
            <a:off x="2636795" y="10140396"/>
            <a:ext cx="920445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63511154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Shape 2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326" name="Shape 2326"/>
          <p:cNvSpPr/>
          <p:nvPr/>
        </p:nvSpPr>
        <p:spPr>
          <a:xfrm>
            <a:off x="723552" y="636927"/>
            <a:ext cx="10704854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At What Point Are People Visiting</a:t>
            </a:r>
          </a:p>
        </p:txBody>
      </p:sp>
      <p:sp>
        <p:nvSpPr>
          <p:cNvPr id="2327" name="Shape 2327"/>
          <p:cNvSpPr/>
          <p:nvPr/>
        </p:nvSpPr>
        <p:spPr>
          <a:xfrm>
            <a:off x="723552" y="1605867"/>
            <a:ext cx="279243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Everything Is Data</a:t>
            </a:r>
            <a:endParaRPr dirty="0"/>
          </a:p>
        </p:txBody>
      </p:sp>
      <p:sp>
        <p:nvSpPr>
          <p:cNvPr id="2329" name="Shape 2329"/>
          <p:cNvSpPr/>
          <p:nvPr/>
        </p:nvSpPr>
        <p:spPr>
          <a:xfrm>
            <a:off x="3279314" y="8170564"/>
            <a:ext cx="102657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5FD99B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endParaRPr dirty="0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E864DEB4-004D-43D2-B3E0-546403F7A4B0}"/>
              </a:ext>
            </a:extLst>
          </p:cNvPr>
          <p:cNvSpPr/>
          <p:nvPr/>
        </p:nvSpPr>
        <p:spPr>
          <a:xfrm>
            <a:off x="1511300" y="2629702"/>
            <a:ext cx="21361400" cy="8986616"/>
          </a:xfrm>
          <a:custGeom>
            <a:avLst/>
            <a:gdLst>
              <a:gd name="connsiteX0" fmla="*/ 0 w 18384252"/>
              <a:gd name="connsiteY0" fmla="*/ 1157909 h 1278225"/>
              <a:gd name="connsiteX1" fmla="*/ 3970421 w 18384252"/>
              <a:gd name="connsiteY1" fmla="*/ 436014 h 1278225"/>
              <a:gd name="connsiteX2" fmla="*/ 7868652 w 18384252"/>
              <a:gd name="connsiteY2" fmla="*/ 917277 h 1278225"/>
              <a:gd name="connsiteX3" fmla="*/ 12849726 w 18384252"/>
              <a:gd name="connsiteY3" fmla="*/ 2877 h 1278225"/>
              <a:gd name="connsiteX4" fmla="*/ 18384252 w 18384252"/>
              <a:gd name="connsiteY4" fmla="*/ 1278225 h 1278225"/>
              <a:gd name="connsiteX0" fmla="*/ 0 w 18384252"/>
              <a:gd name="connsiteY0" fmla="*/ 1425257 h 7441713"/>
              <a:gd name="connsiteX1" fmla="*/ 3970421 w 18384252"/>
              <a:gd name="connsiteY1" fmla="*/ 703362 h 7441713"/>
              <a:gd name="connsiteX2" fmla="*/ 7844589 w 18384252"/>
              <a:gd name="connsiteY2" fmla="*/ 7441046 h 7441713"/>
              <a:gd name="connsiteX3" fmla="*/ 12849726 w 18384252"/>
              <a:gd name="connsiteY3" fmla="*/ 270225 h 7441713"/>
              <a:gd name="connsiteX4" fmla="*/ 18384252 w 18384252"/>
              <a:gd name="connsiteY4" fmla="*/ 1545573 h 7441713"/>
              <a:gd name="connsiteX0" fmla="*/ 0 w 19394904"/>
              <a:gd name="connsiteY0" fmla="*/ 7200415 h 7441619"/>
              <a:gd name="connsiteX1" fmla="*/ 4981073 w 19394904"/>
              <a:gd name="connsiteY1" fmla="*/ 703362 h 7441619"/>
              <a:gd name="connsiteX2" fmla="*/ 8855241 w 19394904"/>
              <a:gd name="connsiteY2" fmla="*/ 7441046 h 7441619"/>
              <a:gd name="connsiteX3" fmla="*/ 13860378 w 19394904"/>
              <a:gd name="connsiteY3" fmla="*/ 270225 h 7441619"/>
              <a:gd name="connsiteX4" fmla="*/ 19394904 w 19394904"/>
              <a:gd name="connsiteY4" fmla="*/ 1545573 h 7441619"/>
              <a:gd name="connsiteX0" fmla="*/ 0 w 17566104"/>
              <a:gd name="connsiteY0" fmla="*/ 6931775 h 7172979"/>
              <a:gd name="connsiteX1" fmla="*/ 4981073 w 17566104"/>
              <a:gd name="connsiteY1" fmla="*/ 434722 h 7172979"/>
              <a:gd name="connsiteX2" fmla="*/ 8855241 w 17566104"/>
              <a:gd name="connsiteY2" fmla="*/ 7172406 h 7172979"/>
              <a:gd name="connsiteX3" fmla="*/ 13860378 w 17566104"/>
              <a:gd name="connsiteY3" fmla="*/ 1585 h 7172979"/>
              <a:gd name="connsiteX4" fmla="*/ 17566104 w 17566104"/>
              <a:gd name="connsiteY4" fmla="*/ 6474575 h 7172979"/>
              <a:gd name="connsiteX0" fmla="*/ 0 w 17566104"/>
              <a:gd name="connsiteY0" fmla="*/ 6931775 h 7172850"/>
              <a:gd name="connsiteX1" fmla="*/ 4382524 w 17566104"/>
              <a:gd name="connsiteY1" fmla="*/ 383922 h 7172850"/>
              <a:gd name="connsiteX2" fmla="*/ 8855241 w 17566104"/>
              <a:gd name="connsiteY2" fmla="*/ 7172406 h 7172850"/>
              <a:gd name="connsiteX3" fmla="*/ 13860378 w 17566104"/>
              <a:gd name="connsiteY3" fmla="*/ 1585 h 7172850"/>
              <a:gd name="connsiteX4" fmla="*/ 17566104 w 17566104"/>
              <a:gd name="connsiteY4" fmla="*/ 6474575 h 7172850"/>
              <a:gd name="connsiteX0" fmla="*/ 0 w 17566104"/>
              <a:gd name="connsiteY0" fmla="*/ 6931889 h 7198362"/>
              <a:gd name="connsiteX1" fmla="*/ 4382524 w 17566104"/>
              <a:gd name="connsiteY1" fmla="*/ 384036 h 7198362"/>
              <a:gd name="connsiteX2" fmla="*/ 8803193 w 17566104"/>
              <a:gd name="connsiteY2" fmla="*/ 7197920 h 7198362"/>
              <a:gd name="connsiteX3" fmla="*/ 13860378 w 17566104"/>
              <a:gd name="connsiteY3" fmla="*/ 1699 h 7198362"/>
              <a:gd name="connsiteX4" fmla="*/ 17566104 w 17566104"/>
              <a:gd name="connsiteY4" fmla="*/ 6474689 h 7198362"/>
              <a:gd name="connsiteX0" fmla="*/ 0 w 17566104"/>
              <a:gd name="connsiteY0" fmla="*/ 7033463 h 7300200"/>
              <a:gd name="connsiteX1" fmla="*/ 4382524 w 17566104"/>
              <a:gd name="connsiteY1" fmla="*/ 485610 h 7300200"/>
              <a:gd name="connsiteX2" fmla="*/ 8803193 w 17566104"/>
              <a:gd name="connsiteY2" fmla="*/ 7299494 h 7300200"/>
              <a:gd name="connsiteX3" fmla="*/ 13183758 w 17566104"/>
              <a:gd name="connsiteY3" fmla="*/ 1673 h 7300200"/>
              <a:gd name="connsiteX4" fmla="*/ 17566104 w 17566104"/>
              <a:gd name="connsiteY4" fmla="*/ 6576263 h 7300200"/>
              <a:gd name="connsiteX0" fmla="*/ 0 w 19595965"/>
              <a:gd name="connsiteY0" fmla="*/ 7352205 h 7618942"/>
              <a:gd name="connsiteX1" fmla="*/ 4382524 w 19595965"/>
              <a:gd name="connsiteY1" fmla="*/ 804352 h 7618942"/>
              <a:gd name="connsiteX2" fmla="*/ 8803193 w 19595965"/>
              <a:gd name="connsiteY2" fmla="*/ 7618236 h 7618942"/>
              <a:gd name="connsiteX3" fmla="*/ 13183758 w 19595965"/>
              <a:gd name="connsiteY3" fmla="*/ 320415 h 7618942"/>
              <a:gd name="connsiteX4" fmla="*/ 19595965 w 19595965"/>
              <a:gd name="connsiteY4" fmla="*/ 1357805 h 7618942"/>
              <a:gd name="connsiteX0" fmla="*/ 0 w 19726084"/>
              <a:gd name="connsiteY0" fmla="*/ 7582029 h 7848766"/>
              <a:gd name="connsiteX1" fmla="*/ 4382524 w 19726084"/>
              <a:gd name="connsiteY1" fmla="*/ 1034176 h 7848766"/>
              <a:gd name="connsiteX2" fmla="*/ 8803193 w 19726084"/>
              <a:gd name="connsiteY2" fmla="*/ 7848060 h 7848766"/>
              <a:gd name="connsiteX3" fmla="*/ 13183758 w 19726084"/>
              <a:gd name="connsiteY3" fmla="*/ 550239 h 7848766"/>
              <a:gd name="connsiteX4" fmla="*/ 19726084 w 19726084"/>
              <a:gd name="connsiteY4" fmla="*/ 698629 h 7848766"/>
              <a:gd name="connsiteX0" fmla="*/ 0 w 19726084"/>
              <a:gd name="connsiteY0" fmla="*/ 7756767 h 8023504"/>
              <a:gd name="connsiteX1" fmla="*/ 4382524 w 19726084"/>
              <a:gd name="connsiteY1" fmla="*/ 1208914 h 8023504"/>
              <a:gd name="connsiteX2" fmla="*/ 8803193 w 19726084"/>
              <a:gd name="connsiteY2" fmla="*/ 8022798 h 8023504"/>
              <a:gd name="connsiteX3" fmla="*/ 13183758 w 19726084"/>
              <a:gd name="connsiteY3" fmla="*/ 724977 h 8023504"/>
              <a:gd name="connsiteX4" fmla="*/ 16775629 w 19726084"/>
              <a:gd name="connsiteY4" fmla="*/ 279809 h 8023504"/>
              <a:gd name="connsiteX5" fmla="*/ 19726084 w 19726084"/>
              <a:gd name="connsiteY5" fmla="*/ 873367 h 8023504"/>
              <a:gd name="connsiteX0" fmla="*/ 0 w 19726084"/>
              <a:gd name="connsiteY0" fmla="*/ 7032607 h 7836107"/>
              <a:gd name="connsiteX1" fmla="*/ 4382524 w 19726084"/>
              <a:gd name="connsiteY1" fmla="*/ 484754 h 7836107"/>
              <a:gd name="connsiteX2" fmla="*/ 8803193 w 19726084"/>
              <a:gd name="connsiteY2" fmla="*/ 7298638 h 7836107"/>
              <a:gd name="connsiteX3" fmla="*/ 13183758 w 19726084"/>
              <a:gd name="connsiteY3" fmla="*/ 817 h 7836107"/>
              <a:gd name="connsiteX4" fmla="*/ 17556345 w 19726084"/>
              <a:gd name="connsiteY4" fmla="*/ 7836049 h 7836107"/>
              <a:gd name="connsiteX5" fmla="*/ 19726084 w 19726084"/>
              <a:gd name="connsiteY5" fmla="*/ 149207 h 7836107"/>
              <a:gd name="connsiteX0" fmla="*/ 0 w 19726084"/>
              <a:gd name="connsiteY0" fmla="*/ 7032607 h 7836107"/>
              <a:gd name="connsiteX1" fmla="*/ 1135291 w 19726084"/>
              <a:gd name="connsiteY1" fmla="*/ 5600849 h 7836107"/>
              <a:gd name="connsiteX2" fmla="*/ 4382524 w 19726084"/>
              <a:gd name="connsiteY2" fmla="*/ 484754 h 7836107"/>
              <a:gd name="connsiteX3" fmla="*/ 8803193 w 19726084"/>
              <a:gd name="connsiteY3" fmla="*/ 7298638 h 7836107"/>
              <a:gd name="connsiteX4" fmla="*/ 13183758 w 19726084"/>
              <a:gd name="connsiteY4" fmla="*/ 817 h 7836107"/>
              <a:gd name="connsiteX5" fmla="*/ 17556345 w 19726084"/>
              <a:gd name="connsiteY5" fmla="*/ 7836049 h 7836107"/>
              <a:gd name="connsiteX6" fmla="*/ 19726084 w 19726084"/>
              <a:gd name="connsiteY6" fmla="*/ 149207 h 7836107"/>
              <a:gd name="connsiteX0" fmla="*/ 0 w 21886064"/>
              <a:gd name="connsiteY0" fmla="*/ 47607 h 7836107"/>
              <a:gd name="connsiteX1" fmla="*/ 3295271 w 21886064"/>
              <a:gd name="connsiteY1" fmla="*/ 5600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02269 w 21886064"/>
              <a:gd name="connsiteY1" fmla="*/ 67946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124197 w 21886064"/>
              <a:gd name="connsiteY1" fmla="*/ 73534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6793 h 7352710"/>
              <a:gd name="connsiteX1" fmla="*/ 2124197 w 21886064"/>
              <a:gd name="connsiteY1" fmla="*/ 7352635 h 7352710"/>
              <a:gd name="connsiteX2" fmla="*/ 6542504 w 21886064"/>
              <a:gd name="connsiteY2" fmla="*/ 483940 h 7352710"/>
              <a:gd name="connsiteX3" fmla="*/ 10963173 w 21886064"/>
              <a:gd name="connsiteY3" fmla="*/ 7297824 h 7352710"/>
              <a:gd name="connsiteX4" fmla="*/ 15343738 w 21886064"/>
              <a:gd name="connsiteY4" fmla="*/ 3 h 7352710"/>
              <a:gd name="connsiteX5" fmla="*/ 19742348 w 21886064"/>
              <a:gd name="connsiteY5" fmla="*/ 7327235 h 7352710"/>
              <a:gd name="connsiteX6" fmla="*/ 21886064 w 21886064"/>
              <a:gd name="connsiteY6" fmla="*/ 148393 h 7352710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27297"/>
              <a:gd name="connsiteX1" fmla="*/ 2691244 w 21886064"/>
              <a:gd name="connsiteY1" fmla="*/ 6769216 h 7327297"/>
              <a:gd name="connsiteX2" fmla="*/ 6490457 w 21886064"/>
              <a:gd name="connsiteY2" fmla="*/ 26740 h 7327297"/>
              <a:gd name="connsiteX3" fmla="*/ 10963173 w 21886064"/>
              <a:gd name="connsiteY3" fmla="*/ 7297824 h 7327297"/>
              <a:gd name="connsiteX4" fmla="*/ 15343738 w 21886064"/>
              <a:gd name="connsiteY4" fmla="*/ 3 h 7327297"/>
              <a:gd name="connsiteX5" fmla="*/ 19742348 w 21886064"/>
              <a:gd name="connsiteY5" fmla="*/ 7327235 h 7327297"/>
              <a:gd name="connsiteX6" fmla="*/ 21886064 w 21886064"/>
              <a:gd name="connsiteY6" fmla="*/ 148393 h 7327297"/>
              <a:gd name="connsiteX0" fmla="*/ 0 w 21886064"/>
              <a:gd name="connsiteY0" fmla="*/ 20899 h 7301403"/>
              <a:gd name="connsiteX1" fmla="*/ 2691244 w 21886064"/>
              <a:gd name="connsiteY1" fmla="*/ 6743322 h 7301403"/>
              <a:gd name="connsiteX2" fmla="*/ 6490457 w 21886064"/>
              <a:gd name="connsiteY2" fmla="*/ 846 h 7301403"/>
              <a:gd name="connsiteX3" fmla="*/ 10963173 w 21886064"/>
              <a:gd name="connsiteY3" fmla="*/ 7271930 h 7301403"/>
              <a:gd name="connsiteX4" fmla="*/ 15442354 w 21886064"/>
              <a:gd name="connsiteY4" fmla="*/ 635319 h 7301403"/>
              <a:gd name="connsiteX5" fmla="*/ 19742348 w 21886064"/>
              <a:gd name="connsiteY5" fmla="*/ 7301341 h 7301403"/>
              <a:gd name="connsiteX6" fmla="*/ 21886064 w 21886064"/>
              <a:gd name="connsiteY6" fmla="*/ 122499 h 7301403"/>
              <a:gd name="connsiteX0" fmla="*/ 0 w 21886064"/>
              <a:gd name="connsiteY0" fmla="*/ 11340 h 7291844"/>
              <a:gd name="connsiteX1" fmla="*/ 2691244 w 21886064"/>
              <a:gd name="connsiteY1" fmla="*/ 6733763 h 7291844"/>
              <a:gd name="connsiteX2" fmla="*/ 6515112 w 21886064"/>
              <a:gd name="connsiteY2" fmla="*/ 983101 h 7291844"/>
              <a:gd name="connsiteX3" fmla="*/ 10963173 w 21886064"/>
              <a:gd name="connsiteY3" fmla="*/ 7262371 h 7291844"/>
              <a:gd name="connsiteX4" fmla="*/ 15442354 w 21886064"/>
              <a:gd name="connsiteY4" fmla="*/ 625760 h 7291844"/>
              <a:gd name="connsiteX5" fmla="*/ 19742348 w 21886064"/>
              <a:gd name="connsiteY5" fmla="*/ 7291782 h 7291844"/>
              <a:gd name="connsiteX6" fmla="*/ 21886064 w 21886064"/>
              <a:gd name="connsiteY6" fmla="*/ 112940 h 7291844"/>
              <a:gd name="connsiteX0" fmla="*/ 0 w 21886064"/>
              <a:gd name="connsiteY0" fmla="*/ 11340 h 7262793"/>
              <a:gd name="connsiteX1" fmla="*/ 2691244 w 21886064"/>
              <a:gd name="connsiteY1" fmla="*/ 6733763 h 7262793"/>
              <a:gd name="connsiteX2" fmla="*/ 6515112 w 21886064"/>
              <a:gd name="connsiteY2" fmla="*/ 983101 h 7262793"/>
              <a:gd name="connsiteX3" fmla="*/ 10963173 w 21886064"/>
              <a:gd name="connsiteY3" fmla="*/ 7262371 h 7262793"/>
              <a:gd name="connsiteX4" fmla="*/ 15442354 w 21886064"/>
              <a:gd name="connsiteY4" fmla="*/ 625760 h 7262793"/>
              <a:gd name="connsiteX5" fmla="*/ 19545114 w 21886064"/>
              <a:gd name="connsiteY5" fmla="*/ 6786151 h 7262793"/>
              <a:gd name="connsiteX6" fmla="*/ 21886064 w 21886064"/>
              <a:gd name="connsiteY6" fmla="*/ 112940 h 7262793"/>
              <a:gd name="connsiteX0" fmla="*/ 0 w 21886064"/>
              <a:gd name="connsiteY0" fmla="*/ 11340 h 7262793"/>
              <a:gd name="connsiteX1" fmla="*/ 2691244 w 21886064"/>
              <a:gd name="connsiteY1" fmla="*/ 6733763 h 7262793"/>
              <a:gd name="connsiteX2" fmla="*/ 6515112 w 21886064"/>
              <a:gd name="connsiteY2" fmla="*/ 983101 h 7262793"/>
              <a:gd name="connsiteX3" fmla="*/ 10963173 w 21886064"/>
              <a:gd name="connsiteY3" fmla="*/ 7262371 h 7262793"/>
              <a:gd name="connsiteX4" fmla="*/ 15442354 w 21886064"/>
              <a:gd name="connsiteY4" fmla="*/ 625760 h 7262793"/>
              <a:gd name="connsiteX5" fmla="*/ 19545114 w 21886064"/>
              <a:gd name="connsiteY5" fmla="*/ 6786151 h 7262793"/>
              <a:gd name="connsiteX6" fmla="*/ 21886064 w 21886064"/>
              <a:gd name="connsiteY6" fmla="*/ 112940 h 7262793"/>
              <a:gd name="connsiteX0" fmla="*/ 0 w 21886064"/>
              <a:gd name="connsiteY0" fmla="*/ 11340 h 7262793"/>
              <a:gd name="connsiteX1" fmla="*/ 2691244 w 21886064"/>
              <a:gd name="connsiteY1" fmla="*/ 6733763 h 7262793"/>
              <a:gd name="connsiteX2" fmla="*/ 6515112 w 21886064"/>
              <a:gd name="connsiteY2" fmla="*/ 983101 h 7262793"/>
              <a:gd name="connsiteX3" fmla="*/ 10963173 w 21886064"/>
              <a:gd name="connsiteY3" fmla="*/ 7262371 h 7262793"/>
              <a:gd name="connsiteX4" fmla="*/ 15442354 w 21886064"/>
              <a:gd name="connsiteY4" fmla="*/ 625760 h 7262793"/>
              <a:gd name="connsiteX5" fmla="*/ 19545114 w 21886064"/>
              <a:gd name="connsiteY5" fmla="*/ 6786151 h 7262793"/>
              <a:gd name="connsiteX6" fmla="*/ 21886064 w 21886064"/>
              <a:gd name="connsiteY6" fmla="*/ 112940 h 726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86064" h="7262793">
                <a:moveTo>
                  <a:pt x="0" y="11340"/>
                </a:moveTo>
                <a:cubicBezTo>
                  <a:pt x="417717" y="-316496"/>
                  <a:pt x="1605392" y="6571803"/>
                  <a:pt x="2691244" y="6733763"/>
                </a:cubicBezTo>
                <a:cubicBezTo>
                  <a:pt x="3777096" y="6895723"/>
                  <a:pt x="5136457" y="895000"/>
                  <a:pt x="6515112" y="983101"/>
                </a:cubicBezTo>
                <a:cubicBezTo>
                  <a:pt x="7893767" y="1071202"/>
                  <a:pt x="9475299" y="7321928"/>
                  <a:pt x="10963173" y="7262371"/>
                </a:cubicBezTo>
                <a:cubicBezTo>
                  <a:pt x="12451047" y="7202814"/>
                  <a:pt x="14012031" y="705130"/>
                  <a:pt x="15442354" y="625760"/>
                </a:cubicBezTo>
                <a:cubicBezTo>
                  <a:pt x="16872677" y="546390"/>
                  <a:pt x="18331458" y="6878103"/>
                  <a:pt x="19545114" y="6786151"/>
                </a:cubicBezTo>
                <a:cubicBezTo>
                  <a:pt x="20635501" y="6713647"/>
                  <a:pt x="21394321" y="14014"/>
                  <a:pt x="21886064" y="112940"/>
                </a:cubicBezTo>
              </a:path>
            </a:pathLst>
          </a:cu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28" name="Chevron 1">
            <a:extLst>
              <a:ext uri="{FF2B5EF4-FFF2-40B4-BE49-F238E27FC236}">
                <a16:creationId xmlns:a16="http://schemas.microsoft.com/office/drawing/2014/main" id="{65CA5D57-AFA5-461B-A269-2539982D7419}"/>
              </a:ext>
            </a:extLst>
          </p:cNvPr>
          <p:cNvSpPr/>
          <p:nvPr/>
        </p:nvSpPr>
        <p:spPr>
          <a:xfrm>
            <a:off x="1524000" y="6424865"/>
            <a:ext cx="4195716" cy="1419726"/>
          </a:xfrm>
          <a:prstGeom prst="chevron">
            <a:avLst>
              <a:gd name="adj" fmla="val 2118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29" name="Chevron 2">
            <a:extLst>
              <a:ext uri="{FF2B5EF4-FFF2-40B4-BE49-F238E27FC236}">
                <a16:creationId xmlns:a16="http://schemas.microsoft.com/office/drawing/2014/main" id="{F886BB70-D268-46B6-8EA9-210DFB6825D6}"/>
              </a:ext>
            </a:extLst>
          </p:cNvPr>
          <p:cNvSpPr/>
          <p:nvPr/>
        </p:nvSpPr>
        <p:spPr>
          <a:xfrm>
            <a:off x="5809070" y="6424865"/>
            <a:ext cx="4195716" cy="1419726"/>
          </a:xfrm>
          <a:prstGeom prst="chevron">
            <a:avLst>
              <a:gd name="adj" fmla="val 2118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30" name="Chevron 3">
            <a:extLst>
              <a:ext uri="{FF2B5EF4-FFF2-40B4-BE49-F238E27FC236}">
                <a16:creationId xmlns:a16="http://schemas.microsoft.com/office/drawing/2014/main" id="{88C86F7E-0A76-4B48-A6D8-A1CA7046192A}"/>
              </a:ext>
            </a:extLst>
          </p:cNvPr>
          <p:cNvSpPr/>
          <p:nvPr/>
        </p:nvSpPr>
        <p:spPr>
          <a:xfrm>
            <a:off x="10094142" y="6424865"/>
            <a:ext cx="4195716" cy="1419726"/>
          </a:xfrm>
          <a:prstGeom prst="chevron">
            <a:avLst>
              <a:gd name="adj" fmla="val 2118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31" name="Chevron 4">
            <a:extLst>
              <a:ext uri="{FF2B5EF4-FFF2-40B4-BE49-F238E27FC236}">
                <a16:creationId xmlns:a16="http://schemas.microsoft.com/office/drawing/2014/main" id="{542F4317-5CE6-42A3-8C69-34BF8327BA08}"/>
              </a:ext>
            </a:extLst>
          </p:cNvPr>
          <p:cNvSpPr/>
          <p:nvPr/>
        </p:nvSpPr>
        <p:spPr>
          <a:xfrm>
            <a:off x="14379212" y="6424865"/>
            <a:ext cx="4195716" cy="1419726"/>
          </a:xfrm>
          <a:prstGeom prst="chevron">
            <a:avLst>
              <a:gd name="adj" fmla="val 2118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32" name="Chevron 5">
            <a:extLst>
              <a:ext uri="{FF2B5EF4-FFF2-40B4-BE49-F238E27FC236}">
                <a16:creationId xmlns:a16="http://schemas.microsoft.com/office/drawing/2014/main" id="{308924CC-3C25-44A4-B834-891862767626}"/>
              </a:ext>
            </a:extLst>
          </p:cNvPr>
          <p:cNvSpPr/>
          <p:nvPr/>
        </p:nvSpPr>
        <p:spPr>
          <a:xfrm>
            <a:off x="18664284" y="6424865"/>
            <a:ext cx="4195716" cy="1419726"/>
          </a:xfrm>
          <a:prstGeom prst="chevron">
            <a:avLst>
              <a:gd name="adj" fmla="val 2118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6C67E6-2B82-4854-A899-9FD499ED0208}"/>
              </a:ext>
            </a:extLst>
          </p:cNvPr>
          <p:cNvSpPr txBox="1"/>
          <p:nvPr/>
        </p:nvSpPr>
        <p:spPr>
          <a:xfrm>
            <a:off x="2449907" y="6842342"/>
            <a:ext cx="234391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AWARENESS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5DB85E-6732-4F95-9F7F-44074E4CEAEB}"/>
              </a:ext>
            </a:extLst>
          </p:cNvPr>
          <p:cNvSpPr txBox="1"/>
          <p:nvPr/>
        </p:nvSpPr>
        <p:spPr>
          <a:xfrm>
            <a:off x="6380712" y="6842342"/>
            <a:ext cx="305243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CONSIDERATION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09FD75-0663-4E32-8566-19D9345A057C}"/>
              </a:ext>
            </a:extLst>
          </p:cNvPr>
          <p:cNvSpPr txBox="1"/>
          <p:nvPr/>
        </p:nvSpPr>
        <p:spPr>
          <a:xfrm>
            <a:off x="11281340" y="6842342"/>
            <a:ext cx="182133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DECISION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ED200B-2349-43BF-B06B-B0B9A9FF1454}"/>
              </a:ext>
            </a:extLst>
          </p:cNvPr>
          <p:cNvSpPr txBox="1"/>
          <p:nvPr/>
        </p:nvSpPr>
        <p:spPr>
          <a:xfrm>
            <a:off x="15687435" y="6842342"/>
            <a:ext cx="157927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SERVICE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153B38-7BE1-40D5-8E45-FCD2614F4C26}"/>
              </a:ext>
            </a:extLst>
          </p:cNvPr>
          <p:cNvSpPr txBox="1"/>
          <p:nvPr/>
        </p:nvSpPr>
        <p:spPr>
          <a:xfrm>
            <a:off x="19918804" y="6842342"/>
            <a:ext cx="168668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LOYALTY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CC59723-CC7E-448B-B539-AAFCF8812C96}"/>
              </a:ext>
            </a:extLst>
          </p:cNvPr>
          <p:cNvSpPr/>
          <p:nvPr/>
        </p:nvSpPr>
        <p:spPr>
          <a:xfrm>
            <a:off x="2842629" y="8380653"/>
            <a:ext cx="505326" cy="5053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09279EA-0716-46E6-A213-628E07C00484}"/>
              </a:ext>
            </a:extLst>
          </p:cNvPr>
          <p:cNvSpPr/>
          <p:nvPr/>
        </p:nvSpPr>
        <p:spPr>
          <a:xfrm>
            <a:off x="3362891" y="9972971"/>
            <a:ext cx="505326" cy="5053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45A75A6-6454-4CF4-AD94-F48B3C622A7B}"/>
              </a:ext>
            </a:extLst>
          </p:cNvPr>
          <p:cNvSpPr/>
          <p:nvPr/>
        </p:nvSpPr>
        <p:spPr>
          <a:xfrm>
            <a:off x="4970975" y="9137397"/>
            <a:ext cx="505326" cy="5053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0101B2E-36D6-4501-B1E5-FCCD68CD8DCA}"/>
              </a:ext>
            </a:extLst>
          </p:cNvPr>
          <p:cNvSpPr/>
          <p:nvPr/>
        </p:nvSpPr>
        <p:spPr>
          <a:xfrm>
            <a:off x="6326809" y="5400969"/>
            <a:ext cx="505326" cy="505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B62927E-9BD4-419D-893F-8570DDD4E972}"/>
              </a:ext>
            </a:extLst>
          </p:cNvPr>
          <p:cNvSpPr/>
          <p:nvPr/>
        </p:nvSpPr>
        <p:spPr>
          <a:xfrm>
            <a:off x="7020493" y="3997839"/>
            <a:ext cx="505326" cy="505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8EB6FA8-A459-4C6A-88EC-2787354CBA31}"/>
              </a:ext>
            </a:extLst>
          </p:cNvPr>
          <p:cNvSpPr/>
          <p:nvPr/>
        </p:nvSpPr>
        <p:spPr>
          <a:xfrm>
            <a:off x="8691637" y="4943769"/>
            <a:ext cx="505326" cy="505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7EFE3C-6C5C-4B32-915C-B68FB8860768}"/>
              </a:ext>
            </a:extLst>
          </p:cNvPr>
          <p:cNvSpPr/>
          <p:nvPr/>
        </p:nvSpPr>
        <p:spPr>
          <a:xfrm>
            <a:off x="10157831" y="8554073"/>
            <a:ext cx="505326" cy="505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FE1E083-F7CD-4245-B833-C5D12F9D05C9}"/>
              </a:ext>
            </a:extLst>
          </p:cNvPr>
          <p:cNvSpPr/>
          <p:nvPr/>
        </p:nvSpPr>
        <p:spPr>
          <a:xfrm>
            <a:off x="11100467" y="10723651"/>
            <a:ext cx="505326" cy="505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C862AFA-9E1C-42AE-8C02-044CD7115932}"/>
              </a:ext>
            </a:extLst>
          </p:cNvPr>
          <p:cNvSpPr/>
          <p:nvPr/>
        </p:nvSpPr>
        <p:spPr>
          <a:xfrm>
            <a:off x="13559723" y="8972465"/>
            <a:ext cx="505326" cy="505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DCF8394-6D08-4813-8B96-4178A90C4A83}"/>
              </a:ext>
            </a:extLst>
          </p:cNvPr>
          <p:cNvSpPr/>
          <p:nvPr/>
        </p:nvSpPr>
        <p:spPr>
          <a:xfrm>
            <a:off x="14919017" y="5259081"/>
            <a:ext cx="505326" cy="505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1BF3828-64A7-4FDA-A877-E1845C72E940}"/>
              </a:ext>
            </a:extLst>
          </p:cNvPr>
          <p:cNvSpPr/>
          <p:nvPr/>
        </p:nvSpPr>
        <p:spPr>
          <a:xfrm>
            <a:off x="15928011" y="3414515"/>
            <a:ext cx="505326" cy="505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16E5440-0911-484B-AB2C-A9D3ED66F0EA}"/>
              </a:ext>
            </a:extLst>
          </p:cNvPr>
          <p:cNvSpPr/>
          <p:nvPr/>
        </p:nvSpPr>
        <p:spPr>
          <a:xfrm>
            <a:off x="17488797" y="4596929"/>
            <a:ext cx="505326" cy="505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B0CCCA9-C9F4-4DEA-A14A-943530B1382C}"/>
              </a:ext>
            </a:extLst>
          </p:cNvPr>
          <p:cNvSpPr/>
          <p:nvPr/>
        </p:nvSpPr>
        <p:spPr>
          <a:xfrm>
            <a:off x="18860397" y="8286061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84B76D3-EB06-4267-93DF-A0AA4DC2FE62}"/>
              </a:ext>
            </a:extLst>
          </p:cNvPr>
          <p:cNvSpPr/>
          <p:nvPr/>
        </p:nvSpPr>
        <p:spPr>
          <a:xfrm>
            <a:off x="19475253" y="9641895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3906941-F84D-4966-92A2-901FD4303D2E}"/>
              </a:ext>
            </a:extLst>
          </p:cNvPr>
          <p:cNvSpPr/>
          <p:nvPr/>
        </p:nvSpPr>
        <p:spPr>
          <a:xfrm>
            <a:off x="21304053" y="8790557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23A87C-E8AF-4677-A4C9-B3E01E5454AD}"/>
              </a:ext>
            </a:extLst>
          </p:cNvPr>
          <p:cNvSpPr/>
          <p:nvPr/>
        </p:nvSpPr>
        <p:spPr>
          <a:xfrm>
            <a:off x="20515777" y="10745481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23667C6F-D2EC-46F3-8595-A257B6D29E08}"/>
              </a:ext>
            </a:extLst>
          </p:cNvPr>
          <p:cNvSpPr txBox="1">
            <a:spLocks/>
          </p:cNvSpPr>
          <p:nvPr/>
        </p:nvSpPr>
        <p:spPr>
          <a:xfrm>
            <a:off x="3450857" y="8402483"/>
            <a:ext cx="1054904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Events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D303F933-6328-4CC8-A0D4-FDE3B0DB9D94}"/>
              </a:ext>
            </a:extLst>
          </p:cNvPr>
          <p:cNvSpPr txBox="1">
            <a:spLocks/>
          </p:cNvSpPr>
          <p:nvPr/>
        </p:nvSpPr>
        <p:spPr>
          <a:xfrm>
            <a:off x="2222430" y="9809257"/>
            <a:ext cx="1034257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Social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Media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B4A9D863-DF8D-416D-8F55-293DD19FB14A}"/>
              </a:ext>
            </a:extLst>
          </p:cNvPr>
          <p:cNvSpPr txBox="1">
            <a:spLocks/>
          </p:cNvSpPr>
          <p:nvPr/>
        </p:nvSpPr>
        <p:spPr>
          <a:xfrm>
            <a:off x="9101485" y="8385329"/>
            <a:ext cx="870751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Sales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Pitch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8E5831D7-CF01-47F7-BE2C-BCAC0D07310F}"/>
              </a:ext>
            </a:extLst>
          </p:cNvPr>
          <p:cNvSpPr txBox="1">
            <a:spLocks/>
          </p:cNvSpPr>
          <p:nvPr/>
        </p:nvSpPr>
        <p:spPr>
          <a:xfrm>
            <a:off x="9168833" y="10747347"/>
            <a:ext cx="1822871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Onboarding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F7BCBDDC-D891-41CA-9560-BBC8D2D6618C}"/>
              </a:ext>
            </a:extLst>
          </p:cNvPr>
          <p:cNvSpPr txBox="1">
            <a:spLocks/>
          </p:cNvSpPr>
          <p:nvPr/>
        </p:nvSpPr>
        <p:spPr>
          <a:xfrm>
            <a:off x="16922982" y="8127493"/>
            <a:ext cx="176682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Downgrade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Warnings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3CF33079-B756-4DF0-AB73-F36E9AFFF3EA}"/>
              </a:ext>
            </a:extLst>
          </p:cNvPr>
          <p:cNvSpPr txBox="1">
            <a:spLocks/>
          </p:cNvSpPr>
          <p:nvPr/>
        </p:nvSpPr>
        <p:spPr>
          <a:xfrm>
            <a:off x="17462380" y="9479059"/>
            <a:ext cx="1903342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Performance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Warnings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A866062C-AB12-4FED-A406-F9FC323888F3}"/>
              </a:ext>
            </a:extLst>
          </p:cNvPr>
          <p:cNvSpPr txBox="1">
            <a:spLocks/>
          </p:cNvSpPr>
          <p:nvPr/>
        </p:nvSpPr>
        <p:spPr>
          <a:xfrm>
            <a:off x="17853548" y="10926773"/>
            <a:ext cx="246060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Response to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Issues and Errors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07BD0CE8-E81D-4C16-AD89-A51718E72CF5}"/>
              </a:ext>
            </a:extLst>
          </p:cNvPr>
          <p:cNvSpPr txBox="1">
            <a:spLocks/>
          </p:cNvSpPr>
          <p:nvPr/>
        </p:nvSpPr>
        <p:spPr>
          <a:xfrm>
            <a:off x="21486631" y="9445773"/>
            <a:ext cx="1398140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Manager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Change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61AB91B0-E38D-47E7-BBE5-A8F8DC9E20B1}"/>
              </a:ext>
            </a:extLst>
          </p:cNvPr>
          <p:cNvSpPr txBox="1">
            <a:spLocks/>
          </p:cNvSpPr>
          <p:nvPr/>
        </p:nvSpPr>
        <p:spPr>
          <a:xfrm>
            <a:off x="13982972" y="9258341"/>
            <a:ext cx="125277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Asset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Transfer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D30CB600-62CF-40BE-9F43-91359BAF8056}"/>
              </a:ext>
            </a:extLst>
          </p:cNvPr>
          <p:cNvSpPr txBox="1">
            <a:spLocks/>
          </p:cNvSpPr>
          <p:nvPr/>
        </p:nvSpPr>
        <p:spPr>
          <a:xfrm>
            <a:off x="5616212" y="9159229"/>
            <a:ext cx="881139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Press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072B84A8-A3B6-4871-84D0-A681321F72A9}"/>
              </a:ext>
            </a:extLst>
          </p:cNvPr>
          <p:cNvSpPr txBox="1">
            <a:spLocks/>
          </p:cNvSpPr>
          <p:nvPr/>
        </p:nvSpPr>
        <p:spPr>
          <a:xfrm>
            <a:off x="4504509" y="5236143"/>
            <a:ext cx="1673856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Outbound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Marketing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658BEC7A-AA8E-49AD-9340-752289057245}"/>
              </a:ext>
            </a:extLst>
          </p:cNvPr>
          <p:cNvSpPr txBox="1">
            <a:spLocks/>
          </p:cNvSpPr>
          <p:nvPr/>
        </p:nvSpPr>
        <p:spPr>
          <a:xfrm>
            <a:off x="5450864" y="3835003"/>
            <a:ext cx="1418978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Inbound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Queries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C2D8D1B6-89E2-4C28-A388-EC9321D218DB}"/>
              </a:ext>
            </a:extLst>
          </p:cNvPr>
          <p:cNvSpPr txBox="1">
            <a:spLocks/>
          </p:cNvSpPr>
          <p:nvPr/>
        </p:nvSpPr>
        <p:spPr>
          <a:xfrm>
            <a:off x="9363471" y="4781335"/>
            <a:ext cx="1446230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Due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Diligence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ED8C59DC-B179-4738-B1DE-1AF0B3CF00C9}"/>
              </a:ext>
            </a:extLst>
          </p:cNvPr>
          <p:cNvSpPr txBox="1">
            <a:spLocks/>
          </p:cNvSpPr>
          <p:nvPr/>
        </p:nvSpPr>
        <p:spPr>
          <a:xfrm>
            <a:off x="18169477" y="4434093"/>
            <a:ext cx="1960858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Market Event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Comms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8D7B82D6-6DFC-4AB5-B2C9-5C936CBB6170}"/>
              </a:ext>
            </a:extLst>
          </p:cNvPr>
          <p:cNvSpPr txBox="1">
            <a:spLocks/>
          </p:cNvSpPr>
          <p:nvPr/>
        </p:nvSpPr>
        <p:spPr>
          <a:xfrm>
            <a:off x="14105221" y="3251679"/>
            <a:ext cx="1684885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Investment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Advice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302CAA7A-311F-438B-8517-BE57C1DA41A3}"/>
              </a:ext>
            </a:extLst>
          </p:cNvPr>
          <p:cNvSpPr txBox="1">
            <a:spLocks/>
          </p:cNvSpPr>
          <p:nvPr/>
        </p:nvSpPr>
        <p:spPr>
          <a:xfrm>
            <a:off x="13248572" y="5097825"/>
            <a:ext cx="1503938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Asset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Allocation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D3DB427-FD43-488E-B1A7-DF7EE3150DBC}"/>
              </a:ext>
            </a:extLst>
          </p:cNvPr>
          <p:cNvSpPr/>
          <p:nvPr/>
        </p:nvSpPr>
        <p:spPr>
          <a:xfrm>
            <a:off x="2115739" y="5293965"/>
            <a:ext cx="505326" cy="505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F36F1DA3-4CCF-483D-9983-263005E8AF1A}"/>
              </a:ext>
            </a:extLst>
          </p:cNvPr>
          <p:cNvSpPr txBox="1">
            <a:spLocks/>
          </p:cNvSpPr>
          <p:nvPr/>
        </p:nvSpPr>
        <p:spPr>
          <a:xfrm>
            <a:off x="2787572" y="5316195"/>
            <a:ext cx="1272913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Website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E51F108-DA4D-413C-82F7-9540C1C9C65B}"/>
              </a:ext>
            </a:extLst>
          </p:cNvPr>
          <p:cNvSpPr/>
          <p:nvPr/>
        </p:nvSpPr>
        <p:spPr>
          <a:xfrm>
            <a:off x="1658539" y="3367889"/>
            <a:ext cx="505326" cy="505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35E8A06B-DF62-455C-A43E-77685120C634}"/>
              </a:ext>
            </a:extLst>
          </p:cNvPr>
          <p:cNvSpPr txBox="1">
            <a:spLocks/>
          </p:cNvSpPr>
          <p:nvPr/>
        </p:nvSpPr>
        <p:spPr>
          <a:xfrm>
            <a:off x="2330372" y="3205455"/>
            <a:ext cx="165833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Thought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Leadership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C869165-3189-4D67-BF06-E8EA2859BA28}"/>
              </a:ext>
            </a:extLst>
          </p:cNvPr>
          <p:cNvSpPr/>
          <p:nvPr/>
        </p:nvSpPr>
        <p:spPr>
          <a:xfrm>
            <a:off x="21854839" y="5589823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2C7F9E7D-3A74-4C12-AC55-16CB2A3E6825}"/>
              </a:ext>
            </a:extLst>
          </p:cNvPr>
          <p:cNvSpPr txBox="1">
            <a:spLocks/>
          </p:cNvSpPr>
          <p:nvPr/>
        </p:nvSpPr>
        <p:spPr>
          <a:xfrm>
            <a:off x="19455541" y="5428567"/>
            <a:ext cx="2232791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Client Advisory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Board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5841BAC-AEF2-4D00-B4EB-49DE8E352440}"/>
              </a:ext>
            </a:extLst>
          </p:cNvPr>
          <p:cNvSpPr/>
          <p:nvPr/>
        </p:nvSpPr>
        <p:spPr>
          <a:xfrm>
            <a:off x="22312039" y="3284367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EC7BD56E-37C6-4462-A59A-B715EFAA5AEB}"/>
              </a:ext>
            </a:extLst>
          </p:cNvPr>
          <p:cNvSpPr txBox="1">
            <a:spLocks/>
          </p:cNvSpPr>
          <p:nvPr/>
        </p:nvSpPr>
        <p:spPr>
          <a:xfrm>
            <a:off x="20652623" y="3123111"/>
            <a:ext cx="149290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Retention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Review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CE1DBBA-21D9-4983-9D65-50A0E7D08360}"/>
              </a:ext>
            </a:extLst>
          </p:cNvPr>
          <p:cNvSpPr/>
          <p:nvPr/>
        </p:nvSpPr>
        <p:spPr>
          <a:xfrm>
            <a:off x="12815529" y="10629109"/>
            <a:ext cx="505326" cy="505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47C80857-71F6-464D-8F01-527A4D6F5902}"/>
              </a:ext>
            </a:extLst>
          </p:cNvPr>
          <p:cNvSpPr txBox="1">
            <a:spLocks/>
          </p:cNvSpPr>
          <p:nvPr/>
        </p:nvSpPr>
        <p:spPr>
          <a:xfrm>
            <a:off x="13554648" y="10973867"/>
            <a:ext cx="1392497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Mandate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607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70" grpId="0" animBg="1"/>
      <p:bldP spid="72" grpId="0" animBg="1"/>
      <p:bldP spid="74" grpId="0" animBg="1"/>
      <p:bldP spid="76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1445107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Google Analytics + Studio + Thematic Analysis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4900380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We all know about dashboards</a:t>
            </a:r>
            <a:endParaRPr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7CA87A-E5A6-4BFF-A7BB-7FAC4D863D58}"/>
              </a:ext>
            </a:extLst>
          </p:cNvPr>
          <p:cNvGrpSpPr/>
          <p:nvPr/>
        </p:nvGrpSpPr>
        <p:grpSpPr>
          <a:xfrm>
            <a:off x="6191823" y="3215247"/>
            <a:ext cx="15623147" cy="2215991"/>
            <a:chOff x="12803000" y="3650676"/>
            <a:chExt cx="6764394" cy="22159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05EE7B-6632-4897-BFFB-8BCFC3BBB04E}"/>
                </a:ext>
              </a:extLst>
            </p:cNvPr>
            <p:cNvSpPr txBox="1"/>
            <p:nvPr/>
          </p:nvSpPr>
          <p:spPr>
            <a:xfrm>
              <a:off x="12803000" y="4158505"/>
              <a:ext cx="6764394" cy="120032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endParaRPr lang="en-US" sz="7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B28B3E-DC3A-48DD-B3F2-DD7CE97DE06A}"/>
                </a:ext>
              </a:extLst>
            </p:cNvPr>
            <p:cNvSpPr txBox="1"/>
            <p:nvPr/>
          </p:nvSpPr>
          <p:spPr>
            <a:xfrm>
              <a:off x="12874874" y="3650676"/>
              <a:ext cx="79983" cy="221599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endParaRPr lang="en-US" sz="13800" b="1" dirty="0">
                <a:solidFill>
                  <a:srgbClr val="00B0F0">
                    <a:alpha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2842D6-8F84-4241-9774-1E9CDAEA2637}"/>
                </a:ext>
              </a:extLst>
            </p:cNvPr>
            <p:cNvSpPr txBox="1"/>
            <p:nvPr/>
          </p:nvSpPr>
          <p:spPr>
            <a:xfrm>
              <a:off x="12874874" y="4250839"/>
              <a:ext cx="79983" cy="101566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endParaRPr lang="en-US" sz="60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280E60-C95E-7EE9-DB4D-0B8D29BB7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9" y="3037872"/>
            <a:ext cx="14737083" cy="6751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36B400-6FB5-DC04-9360-9D545C7EF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271" y="4690322"/>
            <a:ext cx="15173147" cy="6963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86788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Earth globe: Africa and Europe with solid fill">
            <a:extLst>
              <a:ext uri="{FF2B5EF4-FFF2-40B4-BE49-F238E27FC236}">
                <a16:creationId xmlns:a16="http://schemas.microsoft.com/office/drawing/2014/main" id="{5EBB4E25-39B6-4D52-9152-B6A83D5C0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104" y="4921578"/>
            <a:ext cx="6153792" cy="6153792"/>
          </a:xfrm>
          <a:prstGeom prst="rect">
            <a:avLst/>
          </a:prstGeom>
        </p:spPr>
      </p:pic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65402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Distribution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1461939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The Plan </a:t>
            </a:r>
          </a:p>
        </p:txBody>
      </p:sp>
      <p:sp>
        <p:nvSpPr>
          <p:cNvPr id="40" name="Freeform 26">
            <a:extLst>
              <a:ext uri="{FF2B5EF4-FFF2-40B4-BE49-F238E27FC236}">
                <a16:creationId xmlns:a16="http://schemas.microsoft.com/office/drawing/2014/main" id="{B1C804CA-D049-4FCB-8D48-3E15EA5D1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548" y="8520744"/>
            <a:ext cx="4284490" cy="4284490"/>
          </a:xfrm>
          <a:custGeom>
            <a:avLst/>
            <a:gdLst>
              <a:gd name="T0" fmla="*/ 1713 w 3438"/>
              <a:gd name="T1" fmla="*/ 0 h 3438"/>
              <a:gd name="T2" fmla="*/ 122 w 3438"/>
              <a:gd name="T3" fmla="*/ 0 h 3438"/>
              <a:gd name="T4" fmla="*/ 0 w 3438"/>
              <a:gd name="T5" fmla="*/ 122 h 3438"/>
              <a:gd name="T6" fmla="*/ 0 w 3438"/>
              <a:gd name="T7" fmla="*/ 3315 h 3438"/>
              <a:gd name="T8" fmla="*/ 122 w 3438"/>
              <a:gd name="T9" fmla="*/ 3437 h 3438"/>
              <a:gd name="T10" fmla="*/ 3315 w 3438"/>
              <a:gd name="T11" fmla="*/ 3437 h 3438"/>
              <a:gd name="T12" fmla="*/ 3437 w 3438"/>
              <a:gd name="T13" fmla="*/ 3315 h 3438"/>
              <a:gd name="T14" fmla="*/ 3437 w 3438"/>
              <a:gd name="T15" fmla="*/ 1713 h 3438"/>
              <a:gd name="T16" fmla="*/ 1713 w 3438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8" h="3438">
                <a:moveTo>
                  <a:pt x="1713" y="0"/>
                </a:move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3315" y="3437"/>
                </a:lnTo>
                <a:cubicBezTo>
                  <a:pt x="3382" y="3437"/>
                  <a:pt x="3437" y="3382"/>
                  <a:pt x="3437" y="3315"/>
                </a:cubicBezTo>
                <a:lnTo>
                  <a:pt x="3437" y="1713"/>
                </a:lnTo>
                <a:cubicBezTo>
                  <a:pt x="2574" y="1539"/>
                  <a:pt x="1893" y="861"/>
                  <a:pt x="1713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27">
            <a:extLst>
              <a:ext uri="{FF2B5EF4-FFF2-40B4-BE49-F238E27FC236}">
                <a16:creationId xmlns:a16="http://schemas.microsoft.com/office/drawing/2014/main" id="{B0ED6A59-0C5C-4B64-B600-E32501DD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9106" y="8520744"/>
            <a:ext cx="4284490" cy="4284490"/>
          </a:xfrm>
          <a:custGeom>
            <a:avLst/>
            <a:gdLst>
              <a:gd name="T0" fmla="*/ 3315 w 3439"/>
              <a:gd name="T1" fmla="*/ 0 h 3438"/>
              <a:gd name="T2" fmla="*/ 1706 w 3439"/>
              <a:gd name="T3" fmla="*/ 0 h 3438"/>
              <a:gd name="T4" fmla="*/ 0 w 3439"/>
              <a:gd name="T5" fmla="*/ 1709 h 3438"/>
              <a:gd name="T6" fmla="*/ 0 w 3439"/>
              <a:gd name="T7" fmla="*/ 3315 h 3438"/>
              <a:gd name="T8" fmla="*/ 122 w 3439"/>
              <a:gd name="T9" fmla="*/ 3437 h 3438"/>
              <a:gd name="T10" fmla="*/ 3315 w 3439"/>
              <a:gd name="T11" fmla="*/ 3437 h 3438"/>
              <a:gd name="T12" fmla="*/ 3438 w 3439"/>
              <a:gd name="T13" fmla="*/ 3315 h 3438"/>
              <a:gd name="T14" fmla="*/ 3438 w 3439"/>
              <a:gd name="T15" fmla="*/ 122 h 3438"/>
              <a:gd name="T16" fmla="*/ 3315 w 3439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9" h="3438">
                <a:moveTo>
                  <a:pt x="3315" y="0"/>
                </a:moveTo>
                <a:lnTo>
                  <a:pt x="1706" y="0"/>
                </a:lnTo>
                <a:cubicBezTo>
                  <a:pt x="1528" y="855"/>
                  <a:pt x="855" y="1529"/>
                  <a:pt x="0" y="1709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3315" y="3437"/>
                </a:lnTo>
                <a:cubicBezTo>
                  <a:pt x="3382" y="3437"/>
                  <a:pt x="3438" y="3382"/>
                  <a:pt x="3438" y="3315"/>
                </a:cubicBezTo>
                <a:lnTo>
                  <a:pt x="3438" y="122"/>
                </a:lnTo>
                <a:cubicBezTo>
                  <a:pt x="3438" y="55"/>
                  <a:pt x="3382" y="0"/>
                  <a:pt x="331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reeform 28">
            <a:extLst>
              <a:ext uri="{FF2B5EF4-FFF2-40B4-BE49-F238E27FC236}">
                <a16:creationId xmlns:a16="http://schemas.microsoft.com/office/drawing/2014/main" id="{804F8D6B-883B-413C-BD54-A3D4B3C22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548" y="3181611"/>
            <a:ext cx="4284490" cy="4284490"/>
          </a:xfrm>
          <a:custGeom>
            <a:avLst/>
            <a:gdLst>
              <a:gd name="T0" fmla="*/ 3437 w 3438"/>
              <a:gd name="T1" fmla="*/ 1666 h 3438"/>
              <a:gd name="T2" fmla="*/ 3437 w 3438"/>
              <a:gd name="T3" fmla="*/ 122 h 3438"/>
              <a:gd name="T4" fmla="*/ 3315 w 3438"/>
              <a:gd name="T5" fmla="*/ 0 h 3438"/>
              <a:gd name="T6" fmla="*/ 122 w 3438"/>
              <a:gd name="T7" fmla="*/ 0 h 3438"/>
              <a:gd name="T8" fmla="*/ 0 w 3438"/>
              <a:gd name="T9" fmla="*/ 122 h 3438"/>
              <a:gd name="T10" fmla="*/ 0 w 3438"/>
              <a:gd name="T11" fmla="*/ 3315 h 3438"/>
              <a:gd name="T12" fmla="*/ 122 w 3438"/>
              <a:gd name="T13" fmla="*/ 3437 h 3438"/>
              <a:gd name="T14" fmla="*/ 1702 w 3438"/>
              <a:gd name="T15" fmla="*/ 3437 h 3438"/>
              <a:gd name="T16" fmla="*/ 3437 w 3438"/>
              <a:gd name="T17" fmla="*/ 1666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8" h="3438">
                <a:moveTo>
                  <a:pt x="3437" y="1666"/>
                </a:moveTo>
                <a:lnTo>
                  <a:pt x="3437" y="122"/>
                </a:lnTo>
                <a:cubicBezTo>
                  <a:pt x="3437" y="55"/>
                  <a:pt x="3382" y="0"/>
                  <a:pt x="3315" y="0"/>
                </a:cubicBez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1702" y="3437"/>
                </a:lnTo>
                <a:cubicBezTo>
                  <a:pt x="1862" y="2548"/>
                  <a:pt x="2554" y="1844"/>
                  <a:pt x="3437" y="166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29">
            <a:extLst>
              <a:ext uri="{FF2B5EF4-FFF2-40B4-BE49-F238E27FC236}">
                <a16:creationId xmlns:a16="http://schemas.microsoft.com/office/drawing/2014/main" id="{702E1697-23CA-4287-9855-96BDEA372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9106" y="3181611"/>
            <a:ext cx="4284490" cy="4284490"/>
          </a:xfrm>
          <a:custGeom>
            <a:avLst/>
            <a:gdLst>
              <a:gd name="T0" fmla="*/ 3315 w 3439"/>
              <a:gd name="T1" fmla="*/ 0 h 3438"/>
              <a:gd name="T2" fmla="*/ 122 w 3439"/>
              <a:gd name="T3" fmla="*/ 0 h 3438"/>
              <a:gd name="T4" fmla="*/ 0 w 3439"/>
              <a:gd name="T5" fmla="*/ 122 h 3438"/>
              <a:gd name="T6" fmla="*/ 0 w 3439"/>
              <a:gd name="T7" fmla="*/ 1670 h 3438"/>
              <a:gd name="T8" fmla="*/ 1717 w 3439"/>
              <a:gd name="T9" fmla="*/ 3437 h 3438"/>
              <a:gd name="T10" fmla="*/ 3315 w 3439"/>
              <a:gd name="T11" fmla="*/ 3437 h 3438"/>
              <a:gd name="T12" fmla="*/ 3438 w 3439"/>
              <a:gd name="T13" fmla="*/ 3315 h 3438"/>
              <a:gd name="T14" fmla="*/ 3438 w 3439"/>
              <a:gd name="T15" fmla="*/ 122 h 3438"/>
              <a:gd name="T16" fmla="*/ 3315 w 3439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9" h="3438">
                <a:moveTo>
                  <a:pt x="3315" y="0"/>
                </a:move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1670"/>
                </a:lnTo>
                <a:cubicBezTo>
                  <a:pt x="874" y="1854"/>
                  <a:pt x="1558" y="2554"/>
                  <a:pt x="1717" y="3437"/>
                </a:cubicBezTo>
                <a:lnTo>
                  <a:pt x="3315" y="3437"/>
                </a:lnTo>
                <a:cubicBezTo>
                  <a:pt x="3382" y="3437"/>
                  <a:pt x="3438" y="3382"/>
                  <a:pt x="3438" y="3315"/>
                </a:cubicBezTo>
                <a:lnTo>
                  <a:pt x="3438" y="122"/>
                </a:lnTo>
                <a:cubicBezTo>
                  <a:pt x="3438" y="55"/>
                  <a:pt x="3382" y="0"/>
                  <a:pt x="3315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4E515B-5362-485F-8D00-B72FD5CF40E5}"/>
              </a:ext>
            </a:extLst>
          </p:cNvPr>
          <p:cNvSpPr txBox="1"/>
          <p:nvPr/>
        </p:nvSpPr>
        <p:spPr>
          <a:xfrm>
            <a:off x="2827580" y="4336803"/>
            <a:ext cx="394050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Email Campaigns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05C7A4-67B2-4BAE-9963-693FD15549E2}"/>
              </a:ext>
            </a:extLst>
          </p:cNvPr>
          <p:cNvSpPr txBox="1"/>
          <p:nvPr/>
        </p:nvSpPr>
        <p:spPr>
          <a:xfrm>
            <a:off x="17695334" y="4336803"/>
            <a:ext cx="286488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Social Media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180CAB-370E-4DC5-93D5-719917629366}"/>
              </a:ext>
            </a:extLst>
          </p:cNvPr>
          <p:cNvSpPr txBox="1"/>
          <p:nvPr/>
        </p:nvSpPr>
        <p:spPr>
          <a:xfrm>
            <a:off x="4808891" y="9675936"/>
            <a:ext cx="195919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Updates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765BA4-815C-4294-9A46-D70501D50D7A}"/>
              </a:ext>
            </a:extLst>
          </p:cNvPr>
          <p:cNvSpPr txBox="1"/>
          <p:nvPr/>
        </p:nvSpPr>
        <p:spPr>
          <a:xfrm>
            <a:off x="18019136" y="9675936"/>
            <a:ext cx="223170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Webinars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EE36AD-0CD2-4D52-B938-75448089984C}"/>
              </a:ext>
            </a:extLst>
          </p:cNvPr>
          <p:cNvSpPr txBox="1"/>
          <p:nvPr/>
        </p:nvSpPr>
        <p:spPr>
          <a:xfrm>
            <a:off x="8335525" y="4137494"/>
            <a:ext cx="137088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E2CC9C-B481-410C-9EEF-907E05D15D8A}"/>
              </a:ext>
            </a:extLst>
          </p:cNvPr>
          <p:cNvSpPr txBox="1"/>
          <p:nvPr/>
        </p:nvSpPr>
        <p:spPr>
          <a:xfrm>
            <a:off x="14559024" y="4137494"/>
            <a:ext cx="1595310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54A569-7793-4BD9-8548-87044216FE9E}"/>
              </a:ext>
            </a:extLst>
          </p:cNvPr>
          <p:cNvSpPr txBox="1"/>
          <p:nvPr/>
        </p:nvSpPr>
        <p:spPr>
          <a:xfrm>
            <a:off x="14538987" y="10257867"/>
            <a:ext cx="1635384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E05DC1-D29A-4723-9F3E-7051C85839DC}"/>
              </a:ext>
            </a:extLst>
          </p:cNvPr>
          <p:cNvSpPr txBox="1"/>
          <p:nvPr/>
        </p:nvSpPr>
        <p:spPr>
          <a:xfrm>
            <a:off x="8162400" y="10257867"/>
            <a:ext cx="1717138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CD82E0-3190-46D5-B452-2C1370570146}"/>
              </a:ext>
            </a:extLst>
          </p:cNvPr>
          <p:cNvSpPr txBox="1"/>
          <p:nvPr/>
        </p:nvSpPr>
        <p:spPr>
          <a:xfrm>
            <a:off x="10051560" y="7320415"/>
            <a:ext cx="4150496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16282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  <p:bldP spid="40" grpId="0" animBg="1"/>
      <p:bldP spid="41" grpId="0" animBg="1"/>
      <p:bldP spid="42" grpId="0" animBg="1"/>
      <p:bldP spid="43" grpId="0" animBg="1"/>
      <p:bldP spid="45" grpId="0"/>
      <p:bldP spid="47" grpId="0"/>
      <p:bldP spid="49" grpId="0"/>
      <p:bldP spid="51" grpId="0"/>
      <p:bldP spid="5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Earth globe: Africa and Europe with solid fill">
            <a:extLst>
              <a:ext uri="{FF2B5EF4-FFF2-40B4-BE49-F238E27FC236}">
                <a16:creationId xmlns:a16="http://schemas.microsoft.com/office/drawing/2014/main" id="{5EBB4E25-39B6-4D52-9152-B6A83D5C0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104" y="4921578"/>
            <a:ext cx="6153792" cy="6153792"/>
          </a:xfrm>
          <a:prstGeom prst="rect">
            <a:avLst/>
          </a:prstGeom>
        </p:spPr>
      </p:pic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65402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Distribution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1461939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The Plan </a:t>
            </a:r>
          </a:p>
        </p:txBody>
      </p:sp>
      <p:sp>
        <p:nvSpPr>
          <p:cNvPr id="40" name="Freeform 26">
            <a:extLst>
              <a:ext uri="{FF2B5EF4-FFF2-40B4-BE49-F238E27FC236}">
                <a16:creationId xmlns:a16="http://schemas.microsoft.com/office/drawing/2014/main" id="{B1C804CA-D049-4FCB-8D48-3E15EA5D1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548" y="8520744"/>
            <a:ext cx="4284490" cy="4284490"/>
          </a:xfrm>
          <a:custGeom>
            <a:avLst/>
            <a:gdLst>
              <a:gd name="T0" fmla="*/ 1713 w 3438"/>
              <a:gd name="T1" fmla="*/ 0 h 3438"/>
              <a:gd name="T2" fmla="*/ 122 w 3438"/>
              <a:gd name="T3" fmla="*/ 0 h 3438"/>
              <a:gd name="T4" fmla="*/ 0 w 3438"/>
              <a:gd name="T5" fmla="*/ 122 h 3438"/>
              <a:gd name="T6" fmla="*/ 0 w 3438"/>
              <a:gd name="T7" fmla="*/ 3315 h 3438"/>
              <a:gd name="T8" fmla="*/ 122 w 3438"/>
              <a:gd name="T9" fmla="*/ 3437 h 3438"/>
              <a:gd name="T10" fmla="*/ 3315 w 3438"/>
              <a:gd name="T11" fmla="*/ 3437 h 3438"/>
              <a:gd name="T12" fmla="*/ 3437 w 3438"/>
              <a:gd name="T13" fmla="*/ 3315 h 3438"/>
              <a:gd name="T14" fmla="*/ 3437 w 3438"/>
              <a:gd name="T15" fmla="*/ 1713 h 3438"/>
              <a:gd name="T16" fmla="*/ 1713 w 3438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8" h="3438">
                <a:moveTo>
                  <a:pt x="1713" y="0"/>
                </a:move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3315" y="3437"/>
                </a:lnTo>
                <a:cubicBezTo>
                  <a:pt x="3382" y="3437"/>
                  <a:pt x="3437" y="3382"/>
                  <a:pt x="3437" y="3315"/>
                </a:cubicBezTo>
                <a:lnTo>
                  <a:pt x="3437" y="1713"/>
                </a:lnTo>
                <a:cubicBezTo>
                  <a:pt x="2574" y="1539"/>
                  <a:pt x="1893" y="861"/>
                  <a:pt x="1713" y="0"/>
                </a:cubicBezTo>
              </a:path>
            </a:pathLst>
          </a:custGeom>
          <a:solidFill>
            <a:srgbClr val="548254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27">
            <a:extLst>
              <a:ext uri="{FF2B5EF4-FFF2-40B4-BE49-F238E27FC236}">
                <a16:creationId xmlns:a16="http://schemas.microsoft.com/office/drawing/2014/main" id="{B0ED6A59-0C5C-4B64-B600-E32501DD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9106" y="8520744"/>
            <a:ext cx="4284490" cy="4284490"/>
          </a:xfrm>
          <a:custGeom>
            <a:avLst/>
            <a:gdLst>
              <a:gd name="T0" fmla="*/ 3315 w 3439"/>
              <a:gd name="T1" fmla="*/ 0 h 3438"/>
              <a:gd name="T2" fmla="*/ 1706 w 3439"/>
              <a:gd name="T3" fmla="*/ 0 h 3438"/>
              <a:gd name="T4" fmla="*/ 0 w 3439"/>
              <a:gd name="T5" fmla="*/ 1709 h 3438"/>
              <a:gd name="T6" fmla="*/ 0 w 3439"/>
              <a:gd name="T7" fmla="*/ 3315 h 3438"/>
              <a:gd name="T8" fmla="*/ 122 w 3439"/>
              <a:gd name="T9" fmla="*/ 3437 h 3438"/>
              <a:gd name="T10" fmla="*/ 3315 w 3439"/>
              <a:gd name="T11" fmla="*/ 3437 h 3438"/>
              <a:gd name="T12" fmla="*/ 3438 w 3439"/>
              <a:gd name="T13" fmla="*/ 3315 h 3438"/>
              <a:gd name="T14" fmla="*/ 3438 w 3439"/>
              <a:gd name="T15" fmla="*/ 122 h 3438"/>
              <a:gd name="T16" fmla="*/ 3315 w 3439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9" h="3438">
                <a:moveTo>
                  <a:pt x="3315" y="0"/>
                </a:moveTo>
                <a:lnTo>
                  <a:pt x="1706" y="0"/>
                </a:lnTo>
                <a:cubicBezTo>
                  <a:pt x="1528" y="855"/>
                  <a:pt x="855" y="1529"/>
                  <a:pt x="0" y="1709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3315" y="3437"/>
                </a:lnTo>
                <a:cubicBezTo>
                  <a:pt x="3382" y="3437"/>
                  <a:pt x="3438" y="3382"/>
                  <a:pt x="3438" y="3315"/>
                </a:cubicBezTo>
                <a:lnTo>
                  <a:pt x="3438" y="122"/>
                </a:lnTo>
                <a:cubicBezTo>
                  <a:pt x="3438" y="55"/>
                  <a:pt x="3382" y="0"/>
                  <a:pt x="3315" y="0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reeform 28">
            <a:extLst>
              <a:ext uri="{FF2B5EF4-FFF2-40B4-BE49-F238E27FC236}">
                <a16:creationId xmlns:a16="http://schemas.microsoft.com/office/drawing/2014/main" id="{804F8D6B-883B-413C-BD54-A3D4B3C22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548" y="3181611"/>
            <a:ext cx="4284490" cy="4284490"/>
          </a:xfrm>
          <a:custGeom>
            <a:avLst/>
            <a:gdLst>
              <a:gd name="T0" fmla="*/ 3437 w 3438"/>
              <a:gd name="T1" fmla="*/ 1666 h 3438"/>
              <a:gd name="T2" fmla="*/ 3437 w 3438"/>
              <a:gd name="T3" fmla="*/ 122 h 3438"/>
              <a:gd name="T4" fmla="*/ 3315 w 3438"/>
              <a:gd name="T5" fmla="*/ 0 h 3438"/>
              <a:gd name="T6" fmla="*/ 122 w 3438"/>
              <a:gd name="T7" fmla="*/ 0 h 3438"/>
              <a:gd name="T8" fmla="*/ 0 w 3438"/>
              <a:gd name="T9" fmla="*/ 122 h 3438"/>
              <a:gd name="T10" fmla="*/ 0 w 3438"/>
              <a:gd name="T11" fmla="*/ 3315 h 3438"/>
              <a:gd name="T12" fmla="*/ 122 w 3438"/>
              <a:gd name="T13" fmla="*/ 3437 h 3438"/>
              <a:gd name="T14" fmla="*/ 1702 w 3438"/>
              <a:gd name="T15" fmla="*/ 3437 h 3438"/>
              <a:gd name="T16" fmla="*/ 3437 w 3438"/>
              <a:gd name="T17" fmla="*/ 1666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8" h="3438">
                <a:moveTo>
                  <a:pt x="3437" y="1666"/>
                </a:moveTo>
                <a:lnTo>
                  <a:pt x="3437" y="122"/>
                </a:lnTo>
                <a:cubicBezTo>
                  <a:pt x="3437" y="55"/>
                  <a:pt x="3382" y="0"/>
                  <a:pt x="3315" y="0"/>
                </a:cubicBez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1702" y="3437"/>
                </a:lnTo>
                <a:cubicBezTo>
                  <a:pt x="1862" y="2548"/>
                  <a:pt x="2554" y="1844"/>
                  <a:pt x="3437" y="1666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Freeform 29">
            <a:extLst>
              <a:ext uri="{FF2B5EF4-FFF2-40B4-BE49-F238E27FC236}">
                <a16:creationId xmlns:a16="http://schemas.microsoft.com/office/drawing/2014/main" id="{702E1697-23CA-4287-9855-96BDEA372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9106" y="3181611"/>
            <a:ext cx="4284490" cy="4284490"/>
          </a:xfrm>
          <a:custGeom>
            <a:avLst/>
            <a:gdLst>
              <a:gd name="T0" fmla="*/ 3315 w 3439"/>
              <a:gd name="T1" fmla="*/ 0 h 3438"/>
              <a:gd name="T2" fmla="*/ 122 w 3439"/>
              <a:gd name="T3" fmla="*/ 0 h 3438"/>
              <a:gd name="T4" fmla="*/ 0 w 3439"/>
              <a:gd name="T5" fmla="*/ 122 h 3438"/>
              <a:gd name="T6" fmla="*/ 0 w 3439"/>
              <a:gd name="T7" fmla="*/ 1670 h 3438"/>
              <a:gd name="T8" fmla="*/ 1717 w 3439"/>
              <a:gd name="T9" fmla="*/ 3437 h 3438"/>
              <a:gd name="T10" fmla="*/ 3315 w 3439"/>
              <a:gd name="T11" fmla="*/ 3437 h 3438"/>
              <a:gd name="T12" fmla="*/ 3438 w 3439"/>
              <a:gd name="T13" fmla="*/ 3315 h 3438"/>
              <a:gd name="T14" fmla="*/ 3438 w 3439"/>
              <a:gd name="T15" fmla="*/ 122 h 3438"/>
              <a:gd name="T16" fmla="*/ 3315 w 3439"/>
              <a:gd name="T17" fmla="*/ 0 h 3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39" h="3438">
                <a:moveTo>
                  <a:pt x="3315" y="0"/>
                </a:move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1670"/>
                </a:lnTo>
                <a:cubicBezTo>
                  <a:pt x="874" y="1854"/>
                  <a:pt x="1558" y="2554"/>
                  <a:pt x="1717" y="3437"/>
                </a:cubicBezTo>
                <a:lnTo>
                  <a:pt x="3315" y="3437"/>
                </a:lnTo>
                <a:cubicBezTo>
                  <a:pt x="3382" y="3437"/>
                  <a:pt x="3438" y="3382"/>
                  <a:pt x="3438" y="3315"/>
                </a:cubicBezTo>
                <a:lnTo>
                  <a:pt x="3438" y="122"/>
                </a:lnTo>
                <a:cubicBezTo>
                  <a:pt x="3438" y="55"/>
                  <a:pt x="3382" y="0"/>
                  <a:pt x="3315" y="0"/>
                </a:cubicBezTo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4E515B-5362-485F-8D00-B72FD5CF40E5}"/>
              </a:ext>
            </a:extLst>
          </p:cNvPr>
          <p:cNvSpPr txBox="1"/>
          <p:nvPr/>
        </p:nvSpPr>
        <p:spPr>
          <a:xfrm>
            <a:off x="5626423" y="4336803"/>
            <a:ext cx="114165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CRM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05C7A4-67B2-4BAE-9963-693FD15549E2}"/>
              </a:ext>
            </a:extLst>
          </p:cNvPr>
          <p:cNvSpPr txBox="1"/>
          <p:nvPr/>
        </p:nvSpPr>
        <p:spPr>
          <a:xfrm>
            <a:off x="17994296" y="4336803"/>
            <a:ext cx="226696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Reporting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180CAB-370E-4DC5-93D5-719917629366}"/>
              </a:ext>
            </a:extLst>
          </p:cNvPr>
          <p:cNvSpPr txBox="1"/>
          <p:nvPr/>
        </p:nvSpPr>
        <p:spPr>
          <a:xfrm>
            <a:off x="3794190" y="9675936"/>
            <a:ext cx="297389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Automations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765BA4-815C-4294-9A46-D70501D50D7A}"/>
              </a:ext>
            </a:extLst>
          </p:cNvPr>
          <p:cNvSpPr txBox="1"/>
          <p:nvPr/>
        </p:nvSpPr>
        <p:spPr>
          <a:xfrm>
            <a:off x="17688118" y="9675936"/>
            <a:ext cx="289374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Lead Scoring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EE36AD-0CD2-4D52-B938-75448089984C}"/>
              </a:ext>
            </a:extLst>
          </p:cNvPr>
          <p:cNvSpPr txBox="1"/>
          <p:nvPr/>
        </p:nvSpPr>
        <p:spPr>
          <a:xfrm>
            <a:off x="8335525" y="4137494"/>
            <a:ext cx="137088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E2CC9C-B481-410C-9EEF-907E05D15D8A}"/>
              </a:ext>
            </a:extLst>
          </p:cNvPr>
          <p:cNvSpPr txBox="1"/>
          <p:nvPr/>
        </p:nvSpPr>
        <p:spPr>
          <a:xfrm>
            <a:off x="14559024" y="4137494"/>
            <a:ext cx="1595310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54A569-7793-4BD9-8548-87044216FE9E}"/>
              </a:ext>
            </a:extLst>
          </p:cNvPr>
          <p:cNvSpPr txBox="1"/>
          <p:nvPr/>
        </p:nvSpPr>
        <p:spPr>
          <a:xfrm>
            <a:off x="14538987" y="10257867"/>
            <a:ext cx="1635384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E05DC1-D29A-4723-9F3E-7051C85839DC}"/>
              </a:ext>
            </a:extLst>
          </p:cNvPr>
          <p:cNvSpPr txBox="1"/>
          <p:nvPr/>
        </p:nvSpPr>
        <p:spPr>
          <a:xfrm>
            <a:off x="8162400" y="10257867"/>
            <a:ext cx="1717138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CD82E0-3190-46D5-B452-2C1370570146}"/>
              </a:ext>
            </a:extLst>
          </p:cNvPr>
          <p:cNvSpPr txBox="1"/>
          <p:nvPr/>
        </p:nvSpPr>
        <p:spPr>
          <a:xfrm>
            <a:off x="10051560" y="7320415"/>
            <a:ext cx="4150496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13084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675024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Website Engagement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4305462" y="3950889"/>
            <a:ext cx="6681637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Newsletter Signup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2797094" y="3992949"/>
            <a:ext cx="55656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4222185" y="5371057"/>
            <a:ext cx="5541902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Gated Content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2535804" y="5448002"/>
            <a:ext cx="9284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$$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4298328" y="6821733"/>
            <a:ext cx="5389617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Investor Portal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2256883" y="6898678"/>
            <a:ext cx="130035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$$$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716382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Earning to right for people to give you their data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47481-24B1-4B89-BFAB-9F69022EF982}"/>
              </a:ext>
            </a:extLst>
          </p:cNvPr>
          <p:cNvSpPr txBox="1"/>
          <p:nvPr/>
        </p:nvSpPr>
        <p:spPr>
          <a:xfrm>
            <a:off x="4305462" y="8350260"/>
            <a:ext cx="4536819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Fund 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8005D-97DF-44DE-9FF3-D97D6901E913}"/>
              </a:ext>
            </a:extLst>
          </p:cNvPr>
          <p:cNvSpPr txBox="1"/>
          <p:nvPr/>
        </p:nvSpPr>
        <p:spPr>
          <a:xfrm>
            <a:off x="1865749" y="8427205"/>
            <a:ext cx="1672254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7030A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$$$$</a:t>
            </a:r>
          </a:p>
        </p:txBody>
      </p:sp>
    </p:spTree>
    <p:extLst>
      <p:ext uri="{BB962C8B-B14F-4D97-AF65-F5344CB8AC3E}">
        <p14:creationId xmlns:p14="http://schemas.microsoft.com/office/powerpoint/2010/main" val="11352418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961641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5 Ways To Find New Investors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4372066" y="3989843"/>
            <a:ext cx="1289968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Company narrative/brand strategy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2744196" y="3654396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2588704" y="3992949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4446325" y="5342425"/>
            <a:ext cx="3105337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Website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2635191" y="5109449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2588704" y="5448002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4372066" y="6821733"/>
            <a:ext cx="7404591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u="sng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Thought-leadership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2617979" y="6560125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2590727" y="6898678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448039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Do or Don’t – There Is No Try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47481-24B1-4B89-BFAB-9F69022EF982}"/>
              </a:ext>
            </a:extLst>
          </p:cNvPr>
          <p:cNvSpPr txBox="1"/>
          <p:nvPr/>
        </p:nvSpPr>
        <p:spPr>
          <a:xfrm>
            <a:off x="4470370" y="8350260"/>
            <a:ext cx="317907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LinkedIn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3A006-370D-4EB4-8D1E-33383CC48A05}"/>
              </a:ext>
            </a:extLst>
          </p:cNvPr>
          <p:cNvSpPr txBox="1"/>
          <p:nvPr/>
        </p:nvSpPr>
        <p:spPr>
          <a:xfrm>
            <a:off x="2588704" y="8088652"/>
            <a:ext cx="949299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6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8005D-97DF-44DE-9FF3-D97D6901E913}"/>
              </a:ext>
            </a:extLst>
          </p:cNvPr>
          <p:cNvSpPr txBox="1"/>
          <p:nvPr/>
        </p:nvSpPr>
        <p:spPr>
          <a:xfrm>
            <a:off x="2603131" y="8427205"/>
            <a:ext cx="93487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7030A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6B8A0F-D2B0-4A3B-82D7-32EE980CA89D}"/>
              </a:ext>
            </a:extLst>
          </p:cNvPr>
          <p:cNvSpPr txBox="1"/>
          <p:nvPr/>
        </p:nvSpPr>
        <p:spPr>
          <a:xfrm>
            <a:off x="4372066" y="10070982"/>
            <a:ext cx="8444941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Online events and calls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11A64-D1C9-484A-8080-4671D63372AA}"/>
              </a:ext>
            </a:extLst>
          </p:cNvPr>
          <p:cNvSpPr txBox="1"/>
          <p:nvPr/>
        </p:nvSpPr>
        <p:spPr>
          <a:xfrm>
            <a:off x="2638398" y="9801843"/>
            <a:ext cx="918842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FFE84-9392-4FF3-A3ED-213902F7EFCA}"/>
              </a:ext>
            </a:extLst>
          </p:cNvPr>
          <p:cNvSpPr txBox="1"/>
          <p:nvPr/>
        </p:nvSpPr>
        <p:spPr>
          <a:xfrm>
            <a:off x="2636795" y="10140396"/>
            <a:ext cx="920445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541997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586057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Marketing</a:t>
            </a:r>
          </a:p>
        </p:txBody>
      </p:sp>
      <p:sp>
        <p:nvSpPr>
          <p:cNvPr id="30" name="Shape 2327">
            <a:extLst>
              <a:ext uri="{FF2B5EF4-FFF2-40B4-BE49-F238E27FC236}">
                <a16:creationId xmlns:a16="http://schemas.microsoft.com/office/drawing/2014/main" id="{86E62A23-08DF-40A5-A52F-D79857D60161}"/>
              </a:ext>
            </a:extLst>
          </p:cNvPr>
          <p:cNvSpPr/>
          <p:nvPr/>
        </p:nvSpPr>
        <p:spPr>
          <a:xfrm>
            <a:off x="-6777546" y="1508902"/>
            <a:ext cx="3453308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Content Philosophy</a:t>
            </a:r>
            <a:endParaRPr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B8840C-3603-4FDE-A209-0C3BC5C97E26}"/>
              </a:ext>
            </a:extLst>
          </p:cNvPr>
          <p:cNvSpPr txBox="1"/>
          <p:nvPr/>
        </p:nvSpPr>
        <p:spPr>
          <a:xfrm>
            <a:off x="1951791" y="5426839"/>
            <a:ext cx="603125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 SLIDE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14151719" y="4158505"/>
            <a:ext cx="3252814" cy="120032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Educate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12104944" y="3650676"/>
            <a:ext cx="84991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11979910" y="4250839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14166946" y="6652507"/>
            <a:ext cx="3741730" cy="120032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Entertain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11760298" y="6144678"/>
            <a:ext cx="1194559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11829228" y="6744841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14151719" y="9146509"/>
            <a:ext cx="3796232" cy="120032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Enlighten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11699384" y="8638680"/>
            <a:ext cx="125547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11803580" y="9238843"/>
            <a:ext cx="115127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pic>
        <p:nvPicPr>
          <p:cNvPr id="1028" name="Picture 4" descr="The best motto is not to waste things” – Attenborough">
            <a:extLst>
              <a:ext uri="{FF2B5EF4-FFF2-40B4-BE49-F238E27FC236}">
                <a16:creationId xmlns:a16="http://schemas.microsoft.com/office/drawing/2014/main" id="{810A69C4-54FB-46CA-A2C0-16ADA0CB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2" y="4250839"/>
            <a:ext cx="9910480" cy="5946288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298799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Content Philosophy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982355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586057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Marketing</a:t>
            </a:r>
          </a:p>
        </p:txBody>
      </p:sp>
      <p:sp>
        <p:nvSpPr>
          <p:cNvPr id="30" name="Shape 2327">
            <a:extLst>
              <a:ext uri="{FF2B5EF4-FFF2-40B4-BE49-F238E27FC236}">
                <a16:creationId xmlns:a16="http://schemas.microsoft.com/office/drawing/2014/main" id="{86E62A23-08DF-40A5-A52F-D79857D60161}"/>
              </a:ext>
            </a:extLst>
          </p:cNvPr>
          <p:cNvSpPr/>
          <p:nvPr/>
        </p:nvSpPr>
        <p:spPr>
          <a:xfrm>
            <a:off x="-6777546" y="1508902"/>
            <a:ext cx="3453308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Content Philosophy</a:t>
            </a:r>
            <a:endParaRPr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B8840C-3603-4FDE-A209-0C3BC5C97E26}"/>
              </a:ext>
            </a:extLst>
          </p:cNvPr>
          <p:cNvSpPr txBox="1"/>
          <p:nvPr/>
        </p:nvSpPr>
        <p:spPr>
          <a:xfrm>
            <a:off x="1951791" y="5426839"/>
            <a:ext cx="603125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 SLIDE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10795690" y="3650676"/>
            <a:ext cx="84991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10670656" y="4250839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10451044" y="6144678"/>
            <a:ext cx="1194559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10519974" y="6744841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10390130" y="8638680"/>
            <a:ext cx="125547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10494326" y="9238843"/>
            <a:ext cx="115127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308578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The Power of Words</a:t>
            </a:r>
            <a:endParaRPr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C12467-F8C6-43D6-895C-BB66815949A2}"/>
              </a:ext>
            </a:extLst>
          </p:cNvPr>
          <p:cNvSpPr txBox="1"/>
          <p:nvPr/>
        </p:nvSpPr>
        <p:spPr>
          <a:xfrm>
            <a:off x="13079891" y="4250839"/>
            <a:ext cx="11104419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Investment Strategy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6C5582-C38A-46BB-8DE9-F272763CE989}"/>
              </a:ext>
            </a:extLst>
          </p:cNvPr>
          <p:cNvSpPr txBox="1"/>
          <p:nvPr/>
        </p:nvSpPr>
        <p:spPr>
          <a:xfrm>
            <a:off x="13079891" y="6796470"/>
            <a:ext cx="9996055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Attitude to Risk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48093D-DC40-4189-88B7-A2C9655EC133}"/>
              </a:ext>
            </a:extLst>
          </p:cNvPr>
          <p:cNvSpPr txBox="1"/>
          <p:nvPr/>
        </p:nvSpPr>
        <p:spPr>
          <a:xfrm>
            <a:off x="13079891" y="9342102"/>
            <a:ext cx="11104419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Performance</a:t>
            </a:r>
          </a:p>
        </p:txBody>
      </p:sp>
      <p:pic>
        <p:nvPicPr>
          <p:cNvPr id="5124" name="Picture 4" descr="17 Awesome and Inspiring Facts About Nelson Mandela">
            <a:extLst>
              <a:ext uri="{FF2B5EF4-FFF2-40B4-BE49-F238E27FC236}">
                <a16:creationId xmlns:a16="http://schemas.microsoft.com/office/drawing/2014/main" id="{BB38227E-D4CF-4D1D-BE1A-45EB96DBC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2" y="4250839"/>
            <a:ext cx="8911004" cy="593648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Bridgewater Associates founder Ray Dalio&amp;#39;s formula for success">
            <a:extLst>
              <a:ext uri="{FF2B5EF4-FFF2-40B4-BE49-F238E27FC236}">
                <a16:creationId xmlns:a16="http://schemas.microsoft.com/office/drawing/2014/main" id="{D08A366F-3561-4C00-B2CF-EFA4339E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2" y="4250839"/>
            <a:ext cx="9142587" cy="609599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620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671818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Repurposing Content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375102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Write Once – Use Many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E447C7-28DC-4A17-98BE-CCDE38FF1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3219450"/>
            <a:ext cx="17602200" cy="8724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6C7746-3114-44C0-8FEE-AF440BF76469}"/>
              </a:ext>
            </a:extLst>
          </p:cNvPr>
          <p:cNvSpPr txBox="1"/>
          <p:nvPr/>
        </p:nvSpPr>
        <p:spPr>
          <a:xfrm>
            <a:off x="4474579" y="10727283"/>
            <a:ext cx="327640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Webinar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DCF9B9-7631-43F2-B65A-D10B1282673C}"/>
              </a:ext>
            </a:extLst>
          </p:cNvPr>
          <p:cNvSpPr txBox="1"/>
          <p:nvPr/>
        </p:nvSpPr>
        <p:spPr>
          <a:xfrm>
            <a:off x="8722729" y="10727283"/>
            <a:ext cx="327640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Whitepaper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A13EC5-FE5E-4508-BBE2-459376F38093}"/>
              </a:ext>
            </a:extLst>
          </p:cNvPr>
          <p:cNvSpPr txBox="1"/>
          <p:nvPr/>
        </p:nvSpPr>
        <p:spPr>
          <a:xfrm>
            <a:off x="11906250" y="10785500"/>
            <a:ext cx="327640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/>
              <a:t>Article</a:t>
            </a: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657280-95E9-4697-9518-BB348A632C93}"/>
              </a:ext>
            </a:extLst>
          </p:cNvPr>
          <p:cNvSpPr txBox="1"/>
          <p:nvPr/>
        </p:nvSpPr>
        <p:spPr>
          <a:xfrm>
            <a:off x="14668598" y="10785500"/>
            <a:ext cx="327640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LinkedIn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DC224A-411D-4C56-98AF-F1EA1B491AA8}"/>
              </a:ext>
            </a:extLst>
          </p:cNvPr>
          <p:cNvSpPr txBox="1"/>
          <p:nvPr/>
        </p:nvSpPr>
        <p:spPr>
          <a:xfrm>
            <a:off x="17338064" y="10785500"/>
            <a:ext cx="327640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Tweet</a:t>
            </a:r>
          </a:p>
        </p:txBody>
      </p:sp>
    </p:spTree>
    <p:extLst>
      <p:ext uri="{BB962C8B-B14F-4D97-AF65-F5344CB8AC3E}">
        <p14:creationId xmlns:p14="http://schemas.microsoft.com/office/powerpoint/2010/main" val="17595583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6">
            <a:extLst>
              <a:ext uri="{FF2B5EF4-FFF2-40B4-BE49-F238E27FC236}">
                <a16:creationId xmlns:a16="http://schemas.microsoft.com/office/drawing/2014/main" id="{702F9B2D-2B2D-4FD4-8BC1-4A7256437E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188953" y="11536701"/>
            <a:ext cx="276353" cy="4445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3" name="Shape 107">
            <a:extLst>
              <a:ext uri="{FF2B5EF4-FFF2-40B4-BE49-F238E27FC236}">
                <a16:creationId xmlns:a16="http://schemas.microsoft.com/office/drawing/2014/main" id="{CFADE36C-3A65-49A8-97DE-B511F8207715}"/>
              </a:ext>
            </a:extLst>
          </p:cNvPr>
          <p:cNvSpPr/>
          <p:nvPr/>
        </p:nvSpPr>
        <p:spPr>
          <a:xfrm>
            <a:off x="723552" y="636927"/>
            <a:ext cx="653223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We Are ProFundCom</a:t>
            </a:r>
            <a:endParaRPr dirty="0"/>
          </a:p>
        </p:txBody>
      </p:sp>
      <p:sp>
        <p:nvSpPr>
          <p:cNvPr id="4" name="Shape 108">
            <a:extLst>
              <a:ext uri="{FF2B5EF4-FFF2-40B4-BE49-F238E27FC236}">
                <a16:creationId xmlns:a16="http://schemas.microsoft.com/office/drawing/2014/main" id="{AA50EB8E-987D-4063-AE30-109C5A253750}"/>
              </a:ext>
            </a:extLst>
          </p:cNvPr>
          <p:cNvSpPr/>
          <p:nvPr/>
        </p:nvSpPr>
        <p:spPr>
          <a:xfrm>
            <a:off x="723552" y="1605867"/>
            <a:ext cx="5716308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Using Digital Marketing to Raise AuM </a:t>
            </a:r>
            <a:endParaRPr dirty="0"/>
          </a:p>
        </p:txBody>
      </p:sp>
      <p:grpSp>
        <p:nvGrpSpPr>
          <p:cNvPr id="5" name="Group 114">
            <a:extLst>
              <a:ext uri="{FF2B5EF4-FFF2-40B4-BE49-F238E27FC236}">
                <a16:creationId xmlns:a16="http://schemas.microsoft.com/office/drawing/2014/main" id="{16EB7DA9-5AB6-4C40-8B40-A62C3E51C5AE}"/>
              </a:ext>
            </a:extLst>
          </p:cNvPr>
          <p:cNvGrpSpPr/>
          <p:nvPr/>
        </p:nvGrpSpPr>
        <p:grpSpPr>
          <a:xfrm>
            <a:off x="394937" y="2749702"/>
            <a:ext cx="8574515" cy="6184404"/>
            <a:chOff x="8570639" y="120384"/>
            <a:chExt cx="8574515" cy="6184403"/>
          </a:xfrm>
        </p:grpSpPr>
        <p:sp>
          <p:nvSpPr>
            <p:cNvPr id="6" name="Shape 110">
              <a:extLst>
                <a:ext uri="{FF2B5EF4-FFF2-40B4-BE49-F238E27FC236}">
                  <a16:creationId xmlns:a16="http://schemas.microsoft.com/office/drawing/2014/main" id="{A11F9C28-3D93-4CAE-8123-DB61D9BCE822}"/>
                </a:ext>
              </a:extLst>
            </p:cNvPr>
            <p:cNvSpPr/>
            <p:nvPr/>
          </p:nvSpPr>
          <p:spPr>
            <a:xfrm>
              <a:off x="8570639" y="190503"/>
              <a:ext cx="8574515" cy="6114284"/>
            </a:xfrm>
            <a:prstGeom prst="rect">
              <a:avLst/>
            </a:prstGeom>
            <a:solidFill>
              <a:srgbClr val="F2702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/>
            </a:p>
          </p:txBody>
        </p:sp>
        <p:sp>
          <p:nvSpPr>
            <p:cNvPr id="7" name="Shape 112">
              <a:extLst>
                <a:ext uri="{FF2B5EF4-FFF2-40B4-BE49-F238E27FC236}">
                  <a16:creationId xmlns:a16="http://schemas.microsoft.com/office/drawing/2014/main" id="{BB40A7D7-95A3-4D41-9E3D-6239E5E4B02C}"/>
                </a:ext>
              </a:extLst>
            </p:cNvPr>
            <p:cNvSpPr/>
            <p:nvPr/>
          </p:nvSpPr>
          <p:spPr>
            <a:xfrm>
              <a:off x="9080970" y="120384"/>
              <a:ext cx="7460191" cy="5509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300">
                  <a:solidFill>
                    <a:srgbClr val="F6F6F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endPara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2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 the last 20 years we have helped fund managers</a:t>
              </a:r>
              <a:r>
                <a:rPr lang="en-GB" sz="2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identify new investment </a:t>
              </a:r>
              <a:r>
                <a:rPr lang="en-GB" sz="2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opportunities as well as be alerted to </a:t>
              </a:r>
              <a:r>
                <a:rPr lang="en-GB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redemption risks</a:t>
              </a:r>
              <a:r>
                <a:rPr lang="en-GB" sz="2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using </a:t>
              </a:r>
              <a:r>
                <a:rPr lang="en-GB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digital marketing</a:t>
              </a:r>
              <a:endParaRPr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Shape 113">
              <a:extLst>
                <a:ext uri="{FF2B5EF4-FFF2-40B4-BE49-F238E27FC236}">
                  <a16:creationId xmlns:a16="http://schemas.microsoft.com/office/drawing/2014/main" id="{2CAA3F2E-B737-4004-B158-E295287D003D}"/>
                </a:ext>
              </a:extLst>
            </p:cNvPr>
            <p:cNvSpPr/>
            <p:nvPr/>
          </p:nvSpPr>
          <p:spPr>
            <a:xfrm>
              <a:off x="10921544" y="424694"/>
              <a:ext cx="102657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000" b="1">
                  <a:solidFill>
                    <a:srgbClr val="F6F6FA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endParaRPr dirty="0"/>
            </a:p>
          </p:txBody>
        </p:sp>
      </p:grpSp>
      <p:sp>
        <p:nvSpPr>
          <p:cNvPr id="9" name="Shape 115">
            <a:extLst>
              <a:ext uri="{FF2B5EF4-FFF2-40B4-BE49-F238E27FC236}">
                <a16:creationId xmlns:a16="http://schemas.microsoft.com/office/drawing/2014/main" id="{2F0F8CD9-6596-4F4C-9D9E-C300C2DEBA56}"/>
              </a:ext>
            </a:extLst>
          </p:cNvPr>
          <p:cNvSpPr/>
          <p:nvPr/>
        </p:nvSpPr>
        <p:spPr>
          <a:xfrm>
            <a:off x="2012761" y="8934106"/>
            <a:ext cx="20753415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496F8B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b="1" dirty="0">
                <a:latin typeface="Lato"/>
                <a:ea typeface="Lato"/>
                <a:cs typeface="Lato"/>
                <a:sym typeface="Lato"/>
              </a:rPr>
              <a:t>Our Clients</a:t>
            </a:r>
            <a:endParaRPr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884284-5FFC-44AC-A2B1-95629A3EA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508" y="5049359"/>
            <a:ext cx="15205492" cy="6114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3A9B3E-A735-49EB-BDF8-1A28031B3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06" y="11479073"/>
            <a:ext cx="10409524" cy="1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436331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549349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+ Timing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1461939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The Plan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53FC9-6628-404F-B0BB-7E2DE1522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16" y="2108569"/>
            <a:ext cx="20689332" cy="10246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25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CB492B-BABA-44BE-85D4-3717BD441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16" y="2108569"/>
            <a:ext cx="20768907" cy="10246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549349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Content + Timing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1461939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The Plan </a:t>
            </a:r>
          </a:p>
        </p:txBody>
      </p:sp>
    </p:spTree>
    <p:extLst>
      <p:ext uri="{BB962C8B-B14F-4D97-AF65-F5344CB8AC3E}">
        <p14:creationId xmlns:p14="http://schemas.microsoft.com/office/powerpoint/2010/main" val="16824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Shape 2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2326" name="Shape 2326"/>
          <p:cNvSpPr/>
          <p:nvPr/>
        </p:nvSpPr>
        <p:spPr>
          <a:xfrm>
            <a:off x="723552" y="636927"/>
            <a:ext cx="388087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Multiformat</a:t>
            </a:r>
          </a:p>
        </p:txBody>
      </p:sp>
      <p:sp>
        <p:nvSpPr>
          <p:cNvPr id="2327" name="Shape 2327"/>
          <p:cNvSpPr/>
          <p:nvPr/>
        </p:nvSpPr>
        <p:spPr>
          <a:xfrm>
            <a:off x="723552" y="1605867"/>
            <a:ext cx="4053995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Not just VHS and </a:t>
            </a:r>
            <a:r>
              <a:rPr lang="en-GB" dirty="0" err="1"/>
              <a:t>BetaMax</a:t>
            </a:r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07C26D-5FA0-4FE4-8148-A1EC3480F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44" y="4589135"/>
            <a:ext cx="6587444" cy="4428534"/>
          </a:xfrm>
          <a:prstGeom prst="rect">
            <a:avLst/>
          </a:prstGeom>
        </p:spPr>
      </p:pic>
      <p:pic>
        <p:nvPicPr>
          <p:cNvPr id="36" name="Graphic 35" descr="Presentation with media with solid fill">
            <a:extLst>
              <a:ext uri="{FF2B5EF4-FFF2-40B4-BE49-F238E27FC236}">
                <a16:creationId xmlns:a16="http://schemas.microsoft.com/office/drawing/2014/main" id="{AD2D1A34-9669-4617-B508-E6DDA1B88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2288" y="4048278"/>
            <a:ext cx="1294011" cy="1294011"/>
          </a:xfrm>
          <a:prstGeom prst="rect">
            <a:avLst/>
          </a:prstGeom>
        </p:spPr>
      </p:pic>
      <p:pic>
        <p:nvPicPr>
          <p:cNvPr id="41" name="Graphic 40" descr="Document with solid fill">
            <a:extLst>
              <a:ext uri="{FF2B5EF4-FFF2-40B4-BE49-F238E27FC236}">
                <a16:creationId xmlns:a16="http://schemas.microsoft.com/office/drawing/2014/main" id="{1FA26C03-5E19-4FE3-9B83-B47197889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6403" y="6218454"/>
            <a:ext cx="1169896" cy="1169896"/>
          </a:xfrm>
          <a:prstGeom prst="rect">
            <a:avLst/>
          </a:prstGeom>
        </p:spPr>
      </p:pic>
      <p:pic>
        <p:nvPicPr>
          <p:cNvPr id="43" name="Graphic 42" descr="Document outline">
            <a:extLst>
              <a:ext uri="{FF2B5EF4-FFF2-40B4-BE49-F238E27FC236}">
                <a16:creationId xmlns:a16="http://schemas.microsoft.com/office/drawing/2014/main" id="{3697BB85-C3DD-4931-A3D9-E4CEAE1DE7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11044" y="8476812"/>
            <a:ext cx="1169896" cy="116989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810B026-E722-44EB-AB5A-790328789D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16353" y="4892830"/>
            <a:ext cx="6467647" cy="39303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704190F-AE7A-4B98-9E22-081828A4BC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3412" y="4657992"/>
            <a:ext cx="6761989" cy="4069846"/>
          </a:xfrm>
          <a:prstGeom prst="rect">
            <a:avLst/>
          </a:prstGeom>
        </p:spPr>
      </p:pic>
      <p:sp>
        <p:nvSpPr>
          <p:cNvPr id="52" name="Arrow: Right 51">
            <a:extLst>
              <a:ext uri="{FF2B5EF4-FFF2-40B4-BE49-F238E27FC236}">
                <a16:creationId xmlns:a16="http://schemas.microsoft.com/office/drawing/2014/main" id="{83B7CF6A-37D3-4CBB-A414-F3548AFB63BB}"/>
              </a:ext>
            </a:extLst>
          </p:cNvPr>
          <p:cNvSpPr/>
          <p:nvPr/>
        </p:nvSpPr>
        <p:spPr>
          <a:xfrm>
            <a:off x="8633240" y="6328677"/>
            <a:ext cx="1676400" cy="949450"/>
          </a:xfrm>
          <a:prstGeom prst="rightArrow">
            <a:avLst/>
          </a:prstGeom>
          <a:blipFill rotWithShape="1">
            <a:blip r:embed="rId11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5AD0D7AF-4B8D-49A2-A691-E9CD5F6FFF47}"/>
              </a:ext>
            </a:extLst>
          </p:cNvPr>
          <p:cNvSpPr/>
          <p:nvPr/>
        </p:nvSpPr>
        <p:spPr>
          <a:xfrm>
            <a:off x="16094313" y="6383275"/>
            <a:ext cx="1676400" cy="949450"/>
          </a:xfrm>
          <a:prstGeom prst="rightArrow">
            <a:avLst/>
          </a:prstGeom>
          <a:blipFill rotWithShape="1">
            <a:blip r:embed="rId11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51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961641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5 Ways To Find New Investors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4372066" y="3989843"/>
            <a:ext cx="1289968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Company narrative/brand strategy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2744196" y="3654396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2588704" y="3992949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4446325" y="5342425"/>
            <a:ext cx="3105337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Website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2635191" y="5109449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2588704" y="5448002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4372066" y="6821733"/>
            <a:ext cx="7404591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Thought-leadership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2689695" y="6560125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2662443" y="6898678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448039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Do or Don’t – There Is No Try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47481-24B1-4B89-BFAB-9F69022EF982}"/>
              </a:ext>
            </a:extLst>
          </p:cNvPr>
          <p:cNvSpPr txBox="1"/>
          <p:nvPr/>
        </p:nvSpPr>
        <p:spPr>
          <a:xfrm>
            <a:off x="4470370" y="8350260"/>
            <a:ext cx="317907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u="sng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LinkedIn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3A006-370D-4EB4-8D1E-33383CC48A05}"/>
              </a:ext>
            </a:extLst>
          </p:cNvPr>
          <p:cNvSpPr txBox="1"/>
          <p:nvPr/>
        </p:nvSpPr>
        <p:spPr>
          <a:xfrm>
            <a:off x="2588704" y="8088652"/>
            <a:ext cx="949299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6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8005D-97DF-44DE-9FF3-D97D6901E913}"/>
              </a:ext>
            </a:extLst>
          </p:cNvPr>
          <p:cNvSpPr txBox="1"/>
          <p:nvPr/>
        </p:nvSpPr>
        <p:spPr>
          <a:xfrm>
            <a:off x="2603131" y="8427205"/>
            <a:ext cx="93487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7030A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6B8A0F-D2B0-4A3B-82D7-32EE980CA89D}"/>
              </a:ext>
            </a:extLst>
          </p:cNvPr>
          <p:cNvSpPr txBox="1"/>
          <p:nvPr/>
        </p:nvSpPr>
        <p:spPr>
          <a:xfrm>
            <a:off x="4372066" y="10070982"/>
            <a:ext cx="8444941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Online events and calls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11A64-D1C9-484A-8080-4671D63372AA}"/>
              </a:ext>
            </a:extLst>
          </p:cNvPr>
          <p:cNvSpPr txBox="1"/>
          <p:nvPr/>
        </p:nvSpPr>
        <p:spPr>
          <a:xfrm>
            <a:off x="2638398" y="9801843"/>
            <a:ext cx="918842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FFE84-9392-4FF3-A3ED-213902F7EFCA}"/>
              </a:ext>
            </a:extLst>
          </p:cNvPr>
          <p:cNvSpPr txBox="1"/>
          <p:nvPr/>
        </p:nvSpPr>
        <p:spPr>
          <a:xfrm>
            <a:off x="2636795" y="10140396"/>
            <a:ext cx="920445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347793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7C650AE-0AB1-4A6E-8777-136C1671E5F2}"/>
              </a:ext>
            </a:extLst>
          </p:cNvPr>
          <p:cNvSpPr/>
          <p:nvPr/>
        </p:nvSpPr>
        <p:spPr>
          <a:xfrm>
            <a:off x="3697357" y="2405269"/>
            <a:ext cx="19997530" cy="91042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607377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Inbound Marketing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346088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Do not under-estimate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2478BA-C133-4302-9973-F48B2DDA2ABE}"/>
              </a:ext>
            </a:extLst>
          </p:cNvPr>
          <p:cNvSpPr txBox="1"/>
          <p:nvPr/>
        </p:nvSpPr>
        <p:spPr>
          <a:xfrm>
            <a:off x="5128591" y="11709596"/>
            <a:ext cx="141545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Easy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F6D96-7439-41B6-8988-BFA61FAFB4ED}"/>
              </a:ext>
            </a:extLst>
          </p:cNvPr>
          <p:cNvSpPr txBox="1"/>
          <p:nvPr/>
        </p:nvSpPr>
        <p:spPr>
          <a:xfrm>
            <a:off x="20720881" y="11709596"/>
            <a:ext cx="1455528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AEDF6D-A87E-498E-809F-DBFB4F9B3409}"/>
              </a:ext>
            </a:extLst>
          </p:cNvPr>
          <p:cNvSpPr txBox="1"/>
          <p:nvPr/>
        </p:nvSpPr>
        <p:spPr>
          <a:xfrm>
            <a:off x="1486818" y="3042679"/>
            <a:ext cx="141545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A9D5E7-5BF3-4A92-97A4-B3D73E15CF23}"/>
              </a:ext>
            </a:extLst>
          </p:cNvPr>
          <p:cNvSpPr txBox="1"/>
          <p:nvPr/>
        </p:nvSpPr>
        <p:spPr>
          <a:xfrm>
            <a:off x="1456252" y="9801288"/>
            <a:ext cx="171521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Quick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28E20B-AAEE-4DA4-B7EC-0AA1D23FA5FD}"/>
              </a:ext>
            </a:extLst>
          </p:cNvPr>
          <p:cNvSpPr/>
          <p:nvPr/>
        </p:nvSpPr>
        <p:spPr>
          <a:xfrm>
            <a:off x="18447026" y="2011604"/>
            <a:ext cx="2273855" cy="2242344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8B3E4-572C-4227-BA6C-493FD33D43E2}"/>
              </a:ext>
            </a:extLst>
          </p:cNvPr>
          <p:cNvSpPr txBox="1"/>
          <p:nvPr/>
        </p:nvSpPr>
        <p:spPr>
          <a:xfrm>
            <a:off x="18913821" y="2696759"/>
            <a:ext cx="136255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33FE4E-DA7E-435D-8818-0551213AAC00}"/>
              </a:ext>
            </a:extLst>
          </p:cNvPr>
          <p:cNvSpPr/>
          <p:nvPr/>
        </p:nvSpPr>
        <p:spPr>
          <a:xfrm>
            <a:off x="5038795" y="8171865"/>
            <a:ext cx="2273855" cy="2242344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0825F4-668D-4A0D-B81C-4A55D516392C}"/>
              </a:ext>
            </a:extLst>
          </p:cNvPr>
          <p:cNvSpPr txBox="1"/>
          <p:nvPr/>
        </p:nvSpPr>
        <p:spPr>
          <a:xfrm>
            <a:off x="5338881" y="8749298"/>
            <a:ext cx="1695977" cy="108747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Existing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Investors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D1165-31E3-4A59-8823-B0A27A741A75}"/>
              </a:ext>
            </a:extLst>
          </p:cNvPr>
          <p:cNvSpPr/>
          <p:nvPr/>
        </p:nvSpPr>
        <p:spPr>
          <a:xfrm>
            <a:off x="7700214" y="7290596"/>
            <a:ext cx="2273855" cy="2242344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9F24AD-E4B7-4B37-A780-547AE4B76114}"/>
              </a:ext>
            </a:extLst>
          </p:cNvPr>
          <p:cNvSpPr txBox="1"/>
          <p:nvPr/>
        </p:nvSpPr>
        <p:spPr>
          <a:xfrm>
            <a:off x="7797522" y="8114250"/>
            <a:ext cx="2101537" cy="595035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Networking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AF038F-8CE8-4D1C-8079-BB0957ECEAD4}"/>
              </a:ext>
            </a:extLst>
          </p:cNvPr>
          <p:cNvSpPr/>
          <p:nvPr/>
        </p:nvSpPr>
        <p:spPr>
          <a:xfrm>
            <a:off x="16620635" y="6418078"/>
            <a:ext cx="2273855" cy="2242344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151A93-2CD3-4ABD-BBF7-8B299A4ADB47}"/>
              </a:ext>
            </a:extLst>
          </p:cNvPr>
          <p:cNvSpPr txBox="1"/>
          <p:nvPr/>
        </p:nvSpPr>
        <p:spPr>
          <a:xfrm>
            <a:off x="16890261" y="7241731"/>
            <a:ext cx="175689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Platforms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6E414F-B54D-4C70-89D9-DEFC42679A77}"/>
              </a:ext>
            </a:extLst>
          </p:cNvPr>
          <p:cNvSpPr/>
          <p:nvPr/>
        </p:nvSpPr>
        <p:spPr>
          <a:xfrm>
            <a:off x="19919571" y="8114250"/>
            <a:ext cx="2273855" cy="2242344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8C275F-85D2-4CEA-B1DF-30CA0301AB97}"/>
              </a:ext>
            </a:extLst>
          </p:cNvPr>
          <p:cNvSpPr txBox="1"/>
          <p:nvPr/>
        </p:nvSpPr>
        <p:spPr>
          <a:xfrm>
            <a:off x="20375147" y="8722462"/>
            <a:ext cx="138499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Ads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CDC83C-9398-4373-A84A-A9D145BACCAF}"/>
              </a:ext>
            </a:extLst>
          </p:cNvPr>
          <p:cNvCxnSpPr>
            <a:stCxn id="13" idx="1"/>
          </p:cNvCxnSpPr>
          <p:nvPr/>
        </p:nvCxnSpPr>
        <p:spPr>
          <a:xfrm>
            <a:off x="3697357" y="6957391"/>
            <a:ext cx="19997530" cy="3975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41AB88-CEB4-42C3-83BC-65E0E3FA101E}"/>
              </a:ext>
            </a:extLst>
          </p:cNvPr>
          <p:cNvCxnSpPr/>
          <p:nvPr/>
        </p:nvCxnSpPr>
        <p:spPr>
          <a:xfrm>
            <a:off x="13837589" y="2405270"/>
            <a:ext cx="0" cy="910424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F4BD189-4995-4176-89EE-6E27AEFF7C37}"/>
              </a:ext>
            </a:extLst>
          </p:cNvPr>
          <p:cNvCxnSpPr>
            <a:cxnSpLocks/>
          </p:cNvCxnSpPr>
          <p:nvPr/>
        </p:nvCxnSpPr>
        <p:spPr>
          <a:xfrm flipV="1">
            <a:off x="3663119" y="2496676"/>
            <a:ext cx="20031768" cy="90128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294C438-9516-4384-BDD7-31E75C3A6BBF}"/>
              </a:ext>
            </a:extLst>
          </p:cNvPr>
          <p:cNvSpPr txBox="1"/>
          <p:nvPr/>
        </p:nvSpPr>
        <p:spPr>
          <a:xfrm>
            <a:off x="5489510" y="5646806"/>
            <a:ext cx="1585370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Email</a:t>
            </a:r>
          </a:p>
        </p:txBody>
      </p:sp>
      <p:pic>
        <p:nvPicPr>
          <p:cNvPr id="1028" name="Picture 4" descr="LinkedIn Logo – Free PNG format download (2022)">
            <a:extLst>
              <a:ext uri="{FF2B5EF4-FFF2-40B4-BE49-F238E27FC236}">
                <a16:creationId xmlns:a16="http://schemas.microsoft.com/office/drawing/2014/main" id="{915383DB-CEEA-93F9-5399-8D2765BE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359" y="9152596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D5DE410-4339-41EE-879C-BE7D46DB9C98}"/>
              </a:ext>
            </a:extLst>
          </p:cNvPr>
          <p:cNvSpPr/>
          <p:nvPr/>
        </p:nvSpPr>
        <p:spPr>
          <a:xfrm>
            <a:off x="14079822" y="7308525"/>
            <a:ext cx="2273855" cy="2242344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633198-9D90-4118-B5E4-A2D3A1A9B8C1}"/>
              </a:ext>
            </a:extLst>
          </p:cNvPr>
          <p:cNvSpPr txBox="1"/>
          <p:nvPr/>
        </p:nvSpPr>
        <p:spPr>
          <a:xfrm>
            <a:off x="14644406" y="7885958"/>
            <a:ext cx="1166986" cy="1087477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Social</a:t>
            </a:r>
            <a:br>
              <a:rPr kumimoji="0" lang="en-GB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</a:br>
            <a:r>
              <a:rPr kumimoji="0" lang="en-GB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Posts</a:t>
            </a:r>
          </a:p>
        </p:txBody>
      </p:sp>
      <p:pic>
        <p:nvPicPr>
          <p:cNvPr id="2" name="Picture 4" descr="LinkedIn Logo – Free PNG format download (2022)">
            <a:extLst>
              <a:ext uri="{FF2B5EF4-FFF2-40B4-BE49-F238E27FC236}">
                <a16:creationId xmlns:a16="http://schemas.microsoft.com/office/drawing/2014/main" id="{871FC259-891C-A39F-2B06-C1BBDFE1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903" y="9812262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E45CE22-CACA-43FF-B86D-D6792FE9C816}"/>
              </a:ext>
            </a:extLst>
          </p:cNvPr>
          <p:cNvSpPr/>
          <p:nvPr/>
        </p:nvSpPr>
        <p:spPr>
          <a:xfrm>
            <a:off x="11005836" y="8031424"/>
            <a:ext cx="2273855" cy="2242344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3FC7A7-6E2C-48E7-9530-A9C399317D96}"/>
              </a:ext>
            </a:extLst>
          </p:cNvPr>
          <p:cNvSpPr txBox="1"/>
          <p:nvPr/>
        </p:nvSpPr>
        <p:spPr>
          <a:xfrm>
            <a:off x="11552549" y="8628068"/>
            <a:ext cx="1166986" cy="1087477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Social</a:t>
            </a:r>
            <a:br>
              <a:rPr kumimoji="0" lang="en-GB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</a:br>
            <a:r>
              <a:rPr kumimoji="0" lang="en-GB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DMs</a:t>
            </a:r>
          </a:p>
        </p:txBody>
      </p:sp>
    </p:spTree>
    <p:extLst>
      <p:ext uri="{BB962C8B-B14F-4D97-AF65-F5344CB8AC3E}">
        <p14:creationId xmlns:p14="http://schemas.microsoft.com/office/powerpoint/2010/main" val="392483629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961641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5 Ways To Find New Investors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4372066" y="3989843"/>
            <a:ext cx="1289968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Company narrative/brand strategy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2744196" y="3654396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2588704" y="3992949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4446325" y="5342425"/>
            <a:ext cx="3105337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Website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2635191" y="5109449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2588704" y="5448002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4372066" y="6821733"/>
            <a:ext cx="7404591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Thought-leadership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2689695" y="6560125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2662443" y="6898678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448039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Do or Don’t – There Is No Try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47481-24B1-4B89-BFAB-9F69022EF982}"/>
              </a:ext>
            </a:extLst>
          </p:cNvPr>
          <p:cNvSpPr txBox="1"/>
          <p:nvPr/>
        </p:nvSpPr>
        <p:spPr>
          <a:xfrm>
            <a:off x="4470370" y="8350260"/>
            <a:ext cx="317907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LinkedIn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3A006-370D-4EB4-8D1E-33383CC48A05}"/>
              </a:ext>
            </a:extLst>
          </p:cNvPr>
          <p:cNvSpPr txBox="1"/>
          <p:nvPr/>
        </p:nvSpPr>
        <p:spPr>
          <a:xfrm>
            <a:off x="2588704" y="8088652"/>
            <a:ext cx="949299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6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8005D-97DF-44DE-9FF3-D97D6901E913}"/>
              </a:ext>
            </a:extLst>
          </p:cNvPr>
          <p:cNvSpPr txBox="1"/>
          <p:nvPr/>
        </p:nvSpPr>
        <p:spPr>
          <a:xfrm>
            <a:off x="2603131" y="8427205"/>
            <a:ext cx="93487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7030A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6B8A0F-D2B0-4A3B-82D7-32EE980CA89D}"/>
              </a:ext>
            </a:extLst>
          </p:cNvPr>
          <p:cNvSpPr txBox="1"/>
          <p:nvPr/>
        </p:nvSpPr>
        <p:spPr>
          <a:xfrm>
            <a:off x="4372066" y="10070982"/>
            <a:ext cx="8444941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u="sng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Online events and calls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11A64-D1C9-484A-8080-4671D63372AA}"/>
              </a:ext>
            </a:extLst>
          </p:cNvPr>
          <p:cNvSpPr txBox="1"/>
          <p:nvPr/>
        </p:nvSpPr>
        <p:spPr>
          <a:xfrm>
            <a:off x="2638398" y="9801843"/>
            <a:ext cx="918842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FFE84-9392-4FF3-A3ED-213902F7EFCA}"/>
              </a:ext>
            </a:extLst>
          </p:cNvPr>
          <p:cNvSpPr txBox="1"/>
          <p:nvPr/>
        </p:nvSpPr>
        <p:spPr>
          <a:xfrm>
            <a:off x="2636795" y="10140396"/>
            <a:ext cx="920445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90790953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723552" y="636927"/>
            <a:ext cx="1258357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Increasing attendance at events and calls</a:t>
            </a:r>
          </a:p>
        </p:txBody>
      </p:sp>
      <p:sp>
        <p:nvSpPr>
          <p:cNvPr id="559" name="Shape 559"/>
          <p:cNvSpPr/>
          <p:nvPr/>
        </p:nvSpPr>
        <p:spPr>
          <a:xfrm>
            <a:off x="723552" y="1605867"/>
            <a:ext cx="5604098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What Outcomes Benefit the Business</a:t>
            </a:r>
            <a:endParaRPr dirty="0"/>
          </a:p>
        </p:txBody>
      </p:sp>
      <p:grpSp>
        <p:nvGrpSpPr>
          <p:cNvPr id="18" name="Group 769">
            <a:extLst>
              <a:ext uri="{FF2B5EF4-FFF2-40B4-BE49-F238E27FC236}">
                <a16:creationId xmlns:a16="http://schemas.microsoft.com/office/drawing/2014/main" id="{749C9D6C-E700-4046-ADA1-675A74799E0F}"/>
              </a:ext>
            </a:extLst>
          </p:cNvPr>
          <p:cNvGrpSpPr/>
          <p:nvPr/>
        </p:nvGrpSpPr>
        <p:grpSpPr>
          <a:xfrm>
            <a:off x="1566843" y="6284738"/>
            <a:ext cx="2133597" cy="2163862"/>
            <a:chOff x="596172" y="0"/>
            <a:chExt cx="2133596" cy="2163861"/>
          </a:xfrm>
        </p:grpSpPr>
        <p:sp>
          <p:nvSpPr>
            <p:cNvPr id="19" name="Shape 765">
              <a:extLst>
                <a:ext uri="{FF2B5EF4-FFF2-40B4-BE49-F238E27FC236}">
                  <a16:creationId xmlns:a16="http://schemas.microsoft.com/office/drawing/2014/main" id="{5DF784C4-6B94-4858-ACAB-E7AE9FE773C0}"/>
                </a:ext>
              </a:extLst>
            </p:cNvPr>
            <p:cNvSpPr/>
            <p:nvPr/>
          </p:nvSpPr>
          <p:spPr>
            <a:xfrm>
              <a:off x="1027968" y="0"/>
              <a:ext cx="1270001" cy="1270000"/>
            </a:xfrm>
            <a:prstGeom prst="ellipse">
              <a:avLst/>
            </a:prstGeom>
            <a:solidFill>
              <a:srgbClr val="F2702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 767">
              <a:extLst>
                <a:ext uri="{FF2B5EF4-FFF2-40B4-BE49-F238E27FC236}">
                  <a16:creationId xmlns:a16="http://schemas.microsoft.com/office/drawing/2014/main" id="{5BDC2B1D-3271-4EA1-B764-CB3C7F8632F9}"/>
                </a:ext>
              </a:extLst>
            </p:cNvPr>
            <p:cNvSpPr/>
            <p:nvPr/>
          </p:nvSpPr>
          <p:spPr>
            <a:xfrm>
              <a:off x="596172" y="1599604"/>
              <a:ext cx="2133596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Send Invite</a:t>
              </a:r>
              <a:endParaRPr dirty="0"/>
            </a:p>
          </p:txBody>
        </p:sp>
      </p:grpSp>
      <p:grpSp>
        <p:nvGrpSpPr>
          <p:cNvPr id="23" name="Group 774">
            <a:extLst>
              <a:ext uri="{FF2B5EF4-FFF2-40B4-BE49-F238E27FC236}">
                <a16:creationId xmlns:a16="http://schemas.microsoft.com/office/drawing/2014/main" id="{C8E83B8B-DD0F-43DA-818F-BD7F9A64D115}"/>
              </a:ext>
            </a:extLst>
          </p:cNvPr>
          <p:cNvGrpSpPr/>
          <p:nvPr/>
        </p:nvGrpSpPr>
        <p:grpSpPr>
          <a:xfrm>
            <a:off x="6311679" y="5034416"/>
            <a:ext cx="2534348" cy="2113062"/>
            <a:chOff x="395797" y="0"/>
            <a:chExt cx="2534347" cy="2113061"/>
          </a:xfrm>
        </p:grpSpPr>
        <p:sp>
          <p:nvSpPr>
            <p:cNvPr id="24" name="Shape 770">
              <a:extLst>
                <a:ext uri="{FF2B5EF4-FFF2-40B4-BE49-F238E27FC236}">
                  <a16:creationId xmlns:a16="http://schemas.microsoft.com/office/drawing/2014/main" id="{118DFBD8-BD44-457F-9B6E-C52F764E8924}"/>
                </a:ext>
              </a:extLst>
            </p:cNvPr>
            <p:cNvSpPr/>
            <p:nvPr/>
          </p:nvSpPr>
          <p:spPr>
            <a:xfrm>
              <a:off x="1027969" y="0"/>
              <a:ext cx="1270001" cy="1270000"/>
            </a:xfrm>
            <a:prstGeom prst="ellipse">
              <a:avLst/>
            </a:prstGeom>
            <a:solidFill>
              <a:srgbClr val="5482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 771">
              <a:extLst>
                <a:ext uri="{FF2B5EF4-FFF2-40B4-BE49-F238E27FC236}">
                  <a16:creationId xmlns:a16="http://schemas.microsoft.com/office/drawing/2014/main" id="{0406867D-2527-4E5B-B12C-0729F1866288}"/>
                </a:ext>
              </a:extLst>
            </p:cNvPr>
            <p:cNvSpPr/>
            <p:nvPr/>
          </p:nvSpPr>
          <p:spPr>
            <a:xfrm>
              <a:off x="395797" y="1548804"/>
              <a:ext cx="2534347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Did not Open</a:t>
              </a:r>
              <a:endParaRPr dirty="0"/>
            </a:p>
          </p:txBody>
        </p:sp>
      </p:grpSp>
      <p:grpSp>
        <p:nvGrpSpPr>
          <p:cNvPr id="28" name="Group 779">
            <a:extLst>
              <a:ext uri="{FF2B5EF4-FFF2-40B4-BE49-F238E27FC236}">
                <a16:creationId xmlns:a16="http://schemas.microsoft.com/office/drawing/2014/main" id="{590E9EF4-6D9C-4606-9F7B-10D756181FAD}"/>
              </a:ext>
            </a:extLst>
          </p:cNvPr>
          <p:cNvGrpSpPr/>
          <p:nvPr/>
        </p:nvGrpSpPr>
        <p:grpSpPr>
          <a:xfrm>
            <a:off x="11102446" y="6090947"/>
            <a:ext cx="4005905" cy="2113062"/>
            <a:chOff x="-339981" y="0"/>
            <a:chExt cx="4005904" cy="2113061"/>
          </a:xfrm>
        </p:grpSpPr>
        <p:sp>
          <p:nvSpPr>
            <p:cNvPr id="29" name="Shape 775">
              <a:extLst>
                <a:ext uri="{FF2B5EF4-FFF2-40B4-BE49-F238E27FC236}">
                  <a16:creationId xmlns:a16="http://schemas.microsoft.com/office/drawing/2014/main" id="{CF23AFCC-208F-4A5C-B962-9ACD7CDD42FB}"/>
                </a:ext>
              </a:extLst>
            </p:cNvPr>
            <p:cNvSpPr/>
            <p:nvPr/>
          </p:nvSpPr>
          <p:spPr>
            <a:xfrm>
              <a:off x="1027968" y="0"/>
              <a:ext cx="1270001" cy="1270000"/>
            </a:xfrm>
            <a:prstGeom prst="ellipse">
              <a:avLst/>
            </a:prstGeom>
            <a:solidFill>
              <a:srgbClr val="FFCC0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 777">
              <a:extLst>
                <a:ext uri="{FF2B5EF4-FFF2-40B4-BE49-F238E27FC236}">
                  <a16:creationId xmlns:a16="http://schemas.microsoft.com/office/drawing/2014/main" id="{F0F35F0E-8E71-448C-9FDF-C1125EA991CA}"/>
                </a:ext>
              </a:extLst>
            </p:cNvPr>
            <p:cNvSpPr/>
            <p:nvPr/>
          </p:nvSpPr>
          <p:spPr>
            <a:xfrm>
              <a:off x="-339981" y="1548804"/>
              <a:ext cx="4005904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Opened Link to Invite</a:t>
              </a:r>
              <a:endParaRPr dirty="0"/>
            </a:p>
          </p:txBody>
        </p:sp>
      </p:grpSp>
      <p:grpSp>
        <p:nvGrpSpPr>
          <p:cNvPr id="33" name="Group 784">
            <a:extLst>
              <a:ext uri="{FF2B5EF4-FFF2-40B4-BE49-F238E27FC236}">
                <a16:creationId xmlns:a16="http://schemas.microsoft.com/office/drawing/2014/main" id="{9E646D66-66A2-4939-A0FF-02C20E442783}"/>
              </a:ext>
            </a:extLst>
          </p:cNvPr>
          <p:cNvGrpSpPr/>
          <p:nvPr/>
        </p:nvGrpSpPr>
        <p:grpSpPr>
          <a:xfrm>
            <a:off x="12357595" y="2956966"/>
            <a:ext cx="1495602" cy="2113061"/>
            <a:chOff x="915169" y="0"/>
            <a:chExt cx="1495601" cy="2113061"/>
          </a:xfrm>
        </p:grpSpPr>
        <p:sp>
          <p:nvSpPr>
            <p:cNvPr id="34" name="Shape 780">
              <a:extLst>
                <a:ext uri="{FF2B5EF4-FFF2-40B4-BE49-F238E27FC236}">
                  <a16:creationId xmlns:a16="http://schemas.microsoft.com/office/drawing/2014/main" id="{46DD5592-CBFE-47D4-81E1-F22F8560F724}"/>
                </a:ext>
              </a:extLst>
            </p:cNvPr>
            <p:cNvSpPr/>
            <p:nvPr/>
          </p:nvSpPr>
          <p:spPr>
            <a:xfrm>
              <a:off x="1027968" y="0"/>
              <a:ext cx="1270001" cy="1270000"/>
            </a:xfrm>
            <a:prstGeom prst="ellipse">
              <a:avLst/>
            </a:prstGeom>
            <a:solidFill>
              <a:srgbClr val="BFE0F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 782">
              <a:extLst>
                <a:ext uri="{FF2B5EF4-FFF2-40B4-BE49-F238E27FC236}">
                  <a16:creationId xmlns:a16="http://schemas.microsoft.com/office/drawing/2014/main" id="{48CA936B-61C6-427D-AF33-18EA8D496A64}"/>
                </a:ext>
              </a:extLst>
            </p:cNvPr>
            <p:cNvSpPr/>
            <p:nvPr/>
          </p:nvSpPr>
          <p:spPr>
            <a:xfrm>
              <a:off x="915169" y="1548804"/>
              <a:ext cx="1495601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Re-mail</a:t>
              </a:r>
              <a:endParaRPr dirty="0"/>
            </a:p>
          </p:txBody>
        </p:sp>
      </p:grpSp>
      <p:grpSp>
        <p:nvGrpSpPr>
          <p:cNvPr id="38" name="Group 774">
            <a:extLst>
              <a:ext uri="{FF2B5EF4-FFF2-40B4-BE49-F238E27FC236}">
                <a16:creationId xmlns:a16="http://schemas.microsoft.com/office/drawing/2014/main" id="{08DDD267-B282-4579-BFB3-2899B4B29125}"/>
              </a:ext>
            </a:extLst>
          </p:cNvPr>
          <p:cNvGrpSpPr/>
          <p:nvPr/>
        </p:nvGrpSpPr>
        <p:grpSpPr>
          <a:xfrm>
            <a:off x="6131342" y="7785306"/>
            <a:ext cx="2895023" cy="2113062"/>
            <a:chOff x="215459" y="0"/>
            <a:chExt cx="2895022" cy="2113061"/>
          </a:xfrm>
        </p:grpSpPr>
        <p:sp>
          <p:nvSpPr>
            <p:cNvPr id="39" name="Shape 770">
              <a:extLst>
                <a:ext uri="{FF2B5EF4-FFF2-40B4-BE49-F238E27FC236}">
                  <a16:creationId xmlns:a16="http://schemas.microsoft.com/office/drawing/2014/main" id="{D6AFC89F-FB56-4EA3-8018-BFB6D99B0480}"/>
                </a:ext>
              </a:extLst>
            </p:cNvPr>
            <p:cNvSpPr/>
            <p:nvPr/>
          </p:nvSpPr>
          <p:spPr>
            <a:xfrm>
              <a:off x="1027969" y="0"/>
              <a:ext cx="1270001" cy="1270000"/>
            </a:xfrm>
            <a:prstGeom prst="ellipse">
              <a:avLst/>
            </a:prstGeom>
            <a:solidFill>
              <a:srgbClr val="5482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Shape 771">
              <a:extLst>
                <a:ext uri="{FF2B5EF4-FFF2-40B4-BE49-F238E27FC236}">
                  <a16:creationId xmlns:a16="http://schemas.microsoft.com/office/drawing/2014/main" id="{32C5C9BE-A27D-4F9B-9A87-A4B6D5726A86}"/>
                </a:ext>
              </a:extLst>
            </p:cNvPr>
            <p:cNvSpPr/>
            <p:nvPr/>
          </p:nvSpPr>
          <p:spPr>
            <a:xfrm>
              <a:off x="215459" y="1548804"/>
              <a:ext cx="2895022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Opened Invited</a:t>
              </a:r>
              <a:endParaRPr dirty="0"/>
            </a:p>
          </p:txBody>
        </p:sp>
      </p:grpSp>
      <p:grpSp>
        <p:nvGrpSpPr>
          <p:cNvPr id="41" name="Group 779">
            <a:extLst>
              <a:ext uri="{FF2B5EF4-FFF2-40B4-BE49-F238E27FC236}">
                <a16:creationId xmlns:a16="http://schemas.microsoft.com/office/drawing/2014/main" id="{7E20A3B3-1C01-4A37-95DD-0A1EA9DEF35B}"/>
              </a:ext>
            </a:extLst>
          </p:cNvPr>
          <p:cNvGrpSpPr/>
          <p:nvPr/>
        </p:nvGrpSpPr>
        <p:grpSpPr>
          <a:xfrm>
            <a:off x="10623946" y="8835833"/>
            <a:ext cx="4962897" cy="2113062"/>
            <a:chOff x="-818475" y="0"/>
            <a:chExt cx="4962896" cy="2113061"/>
          </a:xfrm>
        </p:grpSpPr>
        <p:sp>
          <p:nvSpPr>
            <p:cNvPr id="42" name="Shape 775">
              <a:extLst>
                <a:ext uri="{FF2B5EF4-FFF2-40B4-BE49-F238E27FC236}">
                  <a16:creationId xmlns:a16="http://schemas.microsoft.com/office/drawing/2014/main" id="{10D66D7F-1BE5-4B8D-BE13-5BAFFA9CF23D}"/>
                </a:ext>
              </a:extLst>
            </p:cNvPr>
            <p:cNvSpPr/>
            <p:nvPr/>
          </p:nvSpPr>
          <p:spPr>
            <a:xfrm>
              <a:off x="1027968" y="0"/>
              <a:ext cx="1270001" cy="1270000"/>
            </a:xfrm>
            <a:prstGeom prst="ellipse">
              <a:avLst/>
            </a:prstGeom>
            <a:solidFill>
              <a:srgbClr val="FFCC0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Shape 777">
              <a:extLst>
                <a:ext uri="{FF2B5EF4-FFF2-40B4-BE49-F238E27FC236}">
                  <a16:creationId xmlns:a16="http://schemas.microsoft.com/office/drawing/2014/main" id="{932ED61A-8FC1-4792-A30D-D9C96681E4A4}"/>
                </a:ext>
              </a:extLst>
            </p:cNvPr>
            <p:cNvSpPr/>
            <p:nvPr/>
          </p:nvSpPr>
          <p:spPr>
            <a:xfrm>
              <a:off x="-818475" y="1548804"/>
              <a:ext cx="4962896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Did not open Link to Invite</a:t>
              </a:r>
              <a:endParaRPr dirty="0"/>
            </a:p>
          </p:txBody>
        </p:sp>
      </p:grp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597CB974-AA61-48C9-83D2-87C8177DD1E1}"/>
              </a:ext>
            </a:extLst>
          </p:cNvPr>
          <p:cNvCxnSpPr>
            <a:stCxn id="19" idx="6"/>
            <a:endCxn id="24" idx="2"/>
          </p:cNvCxnSpPr>
          <p:nvPr/>
        </p:nvCxnSpPr>
        <p:spPr>
          <a:xfrm flipV="1">
            <a:off x="3268641" y="5669417"/>
            <a:ext cx="3675210" cy="1250322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C3215F-3FA1-4067-89C8-E756BD2AAF11}"/>
              </a:ext>
            </a:extLst>
          </p:cNvPr>
          <p:cNvCxnSpPr/>
          <p:nvPr/>
        </p:nvCxnSpPr>
        <p:spPr>
          <a:xfrm>
            <a:off x="5106246" y="6919738"/>
            <a:ext cx="0" cy="150056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60C851-7692-476F-9FCF-B16229A8A146}"/>
              </a:ext>
            </a:extLst>
          </p:cNvPr>
          <p:cNvCxnSpPr>
            <a:endCxn id="39" idx="2"/>
          </p:cNvCxnSpPr>
          <p:nvPr/>
        </p:nvCxnSpPr>
        <p:spPr>
          <a:xfrm flipV="1">
            <a:off x="5106246" y="8420307"/>
            <a:ext cx="1837606" cy="2829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DAB9980D-8661-4D94-AA21-9DB76CFD1E4B}"/>
              </a:ext>
            </a:extLst>
          </p:cNvPr>
          <p:cNvCxnSpPr>
            <a:stCxn id="24" idx="0"/>
            <a:endCxn id="34" idx="2"/>
          </p:cNvCxnSpPr>
          <p:nvPr/>
        </p:nvCxnSpPr>
        <p:spPr>
          <a:xfrm rot="5400000" flipH="1" flipV="1">
            <a:off x="9303398" y="1867420"/>
            <a:ext cx="1442450" cy="4891542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8" name="Group 784">
            <a:extLst>
              <a:ext uri="{FF2B5EF4-FFF2-40B4-BE49-F238E27FC236}">
                <a16:creationId xmlns:a16="http://schemas.microsoft.com/office/drawing/2014/main" id="{D802D116-BE87-49C3-B774-EAB39BBCE664}"/>
              </a:ext>
            </a:extLst>
          </p:cNvPr>
          <p:cNvGrpSpPr/>
          <p:nvPr/>
        </p:nvGrpSpPr>
        <p:grpSpPr>
          <a:xfrm>
            <a:off x="17604001" y="8840607"/>
            <a:ext cx="1495602" cy="2113061"/>
            <a:chOff x="915169" y="0"/>
            <a:chExt cx="1495601" cy="2113061"/>
          </a:xfrm>
        </p:grpSpPr>
        <p:sp>
          <p:nvSpPr>
            <p:cNvPr id="60" name="Shape 780">
              <a:extLst>
                <a:ext uri="{FF2B5EF4-FFF2-40B4-BE49-F238E27FC236}">
                  <a16:creationId xmlns:a16="http://schemas.microsoft.com/office/drawing/2014/main" id="{56A50DF8-8CAC-4CD6-9B69-DECBE48BC966}"/>
                </a:ext>
              </a:extLst>
            </p:cNvPr>
            <p:cNvSpPr/>
            <p:nvPr/>
          </p:nvSpPr>
          <p:spPr>
            <a:xfrm>
              <a:off x="1027968" y="0"/>
              <a:ext cx="1270001" cy="1270000"/>
            </a:xfrm>
            <a:prstGeom prst="ellipse">
              <a:avLst/>
            </a:prstGeom>
            <a:solidFill>
              <a:srgbClr val="BFE0F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Shape 782">
              <a:extLst>
                <a:ext uri="{FF2B5EF4-FFF2-40B4-BE49-F238E27FC236}">
                  <a16:creationId xmlns:a16="http://schemas.microsoft.com/office/drawing/2014/main" id="{D477C2A1-5D02-457C-AB5F-0FA98C93537A}"/>
                </a:ext>
              </a:extLst>
            </p:cNvPr>
            <p:cNvSpPr/>
            <p:nvPr/>
          </p:nvSpPr>
          <p:spPr>
            <a:xfrm>
              <a:off x="915169" y="1548804"/>
              <a:ext cx="1495601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Re-mail</a:t>
              </a:r>
              <a:endParaRPr dirty="0"/>
            </a:p>
          </p:txBody>
        </p:sp>
      </p:grpSp>
      <p:grpSp>
        <p:nvGrpSpPr>
          <p:cNvPr id="64" name="Group 784">
            <a:extLst>
              <a:ext uri="{FF2B5EF4-FFF2-40B4-BE49-F238E27FC236}">
                <a16:creationId xmlns:a16="http://schemas.microsoft.com/office/drawing/2014/main" id="{9852001B-A3C0-4692-8B68-95EBF0A3F47F}"/>
              </a:ext>
            </a:extLst>
          </p:cNvPr>
          <p:cNvGrpSpPr/>
          <p:nvPr/>
        </p:nvGrpSpPr>
        <p:grpSpPr>
          <a:xfrm>
            <a:off x="21612325" y="6054372"/>
            <a:ext cx="1495602" cy="2113061"/>
            <a:chOff x="915169" y="0"/>
            <a:chExt cx="1495601" cy="2113061"/>
          </a:xfrm>
        </p:grpSpPr>
        <p:sp>
          <p:nvSpPr>
            <p:cNvPr id="66" name="Shape 780">
              <a:extLst>
                <a:ext uri="{FF2B5EF4-FFF2-40B4-BE49-F238E27FC236}">
                  <a16:creationId xmlns:a16="http://schemas.microsoft.com/office/drawing/2014/main" id="{E46B734A-59A5-4A82-8363-BE65BBED3E32}"/>
                </a:ext>
              </a:extLst>
            </p:cNvPr>
            <p:cNvSpPr/>
            <p:nvPr/>
          </p:nvSpPr>
          <p:spPr>
            <a:xfrm>
              <a:off x="1027968" y="0"/>
              <a:ext cx="1270001" cy="1270000"/>
            </a:xfrm>
            <a:prstGeom prst="ellipse">
              <a:avLst/>
            </a:prstGeom>
            <a:solidFill>
              <a:srgbClr val="BFE0F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" name="Shape 782">
              <a:extLst>
                <a:ext uri="{FF2B5EF4-FFF2-40B4-BE49-F238E27FC236}">
                  <a16:creationId xmlns:a16="http://schemas.microsoft.com/office/drawing/2014/main" id="{F7C00713-1E6E-41AC-B9A9-6A3A6ACE0010}"/>
                </a:ext>
              </a:extLst>
            </p:cNvPr>
            <p:cNvSpPr/>
            <p:nvPr/>
          </p:nvSpPr>
          <p:spPr>
            <a:xfrm>
              <a:off x="915169" y="1548804"/>
              <a:ext cx="1495601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Re-mail</a:t>
              </a:r>
              <a:endParaRPr dirty="0"/>
            </a:p>
          </p:txBody>
        </p:sp>
      </p:grpSp>
      <p:grpSp>
        <p:nvGrpSpPr>
          <p:cNvPr id="68" name="Group 774">
            <a:extLst>
              <a:ext uri="{FF2B5EF4-FFF2-40B4-BE49-F238E27FC236}">
                <a16:creationId xmlns:a16="http://schemas.microsoft.com/office/drawing/2014/main" id="{19E22E02-10D0-40C6-8AD2-3E6A618A0F7B}"/>
              </a:ext>
            </a:extLst>
          </p:cNvPr>
          <p:cNvGrpSpPr/>
          <p:nvPr/>
        </p:nvGrpSpPr>
        <p:grpSpPr>
          <a:xfrm>
            <a:off x="16834282" y="6053409"/>
            <a:ext cx="3052119" cy="2113062"/>
            <a:chOff x="136914" y="0"/>
            <a:chExt cx="3052118" cy="2113061"/>
          </a:xfrm>
        </p:grpSpPr>
        <p:sp>
          <p:nvSpPr>
            <p:cNvPr id="69" name="Shape 770">
              <a:extLst>
                <a:ext uri="{FF2B5EF4-FFF2-40B4-BE49-F238E27FC236}">
                  <a16:creationId xmlns:a16="http://schemas.microsoft.com/office/drawing/2014/main" id="{135EE210-D7E6-495F-8EB0-4A2A77648AE7}"/>
                </a:ext>
              </a:extLst>
            </p:cNvPr>
            <p:cNvSpPr/>
            <p:nvPr/>
          </p:nvSpPr>
          <p:spPr>
            <a:xfrm>
              <a:off x="1027969" y="0"/>
              <a:ext cx="1270001" cy="1270000"/>
            </a:xfrm>
            <a:prstGeom prst="ellipse">
              <a:avLst/>
            </a:prstGeom>
            <a:solidFill>
              <a:srgbClr val="5482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Shape 771">
              <a:extLst>
                <a:ext uri="{FF2B5EF4-FFF2-40B4-BE49-F238E27FC236}">
                  <a16:creationId xmlns:a16="http://schemas.microsoft.com/office/drawing/2014/main" id="{3C2A7DA3-AA39-4210-8201-D8B6E324C9FC}"/>
                </a:ext>
              </a:extLst>
            </p:cNvPr>
            <p:cNvSpPr/>
            <p:nvPr/>
          </p:nvSpPr>
          <p:spPr>
            <a:xfrm>
              <a:off x="136914" y="1548804"/>
              <a:ext cx="3052118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 b="1">
                  <a:solidFill>
                    <a:srgbClr val="496F8B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r>
                <a:rPr lang="en-GB" dirty="0"/>
                <a:t>Did not Register</a:t>
              </a:r>
              <a:endParaRPr dirty="0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9805C2-16A6-4416-85F8-3C6D4D826F5B}"/>
              </a:ext>
            </a:extLst>
          </p:cNvPr>
          <p:cNvCxnSpPr>
            <a:stCxn id="29" idx="6"/>
            <a:endCxn id="69" idx="2"/>
          </p:cNvCxnSpPr>
          <p:nvPr/>
        </p:nvCxnSpPr>
        <p:spPr>
          <a:xfrm flipV="1">
            <a:off x="13740396" y="6688410"/>
            <a:ext cx="3984941" cy="3753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0DC2DA0-BD15-480F-B379-443497AD3034}"/>
              </a:ext>
            </a:extLst>
          </p:cNvPr>
          <p:cNvCxnSpPr>
            <a:stCxn id="69" idx="6"/>
            <a:endCxn id="66" idx="2"/>
          </p:cNvCxnSpPr>
          <p:nvPr/>
        </p:nvCxnSpPr>
        <p:spPr>
          <a:xfrm>
            <a:off x="18995338" y="6688410"/>
            <a:ext cx="2729786" cy="96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94BE17-FE1C-4BFA-9951-B38ED941E950}"/>
              </a:ext>
            </a:extLst>
          </p:cNvPr>
          <p:cNvCxnSpPr>
            <a:stCxn id="42" idx="6"/>
            <a:endCxn id="60" idx="2"/>
          </p:cNvCxnSpPr>
          <p:nvPr/>
        </p:nvCxnSpPr>
        <p:spPr>
          <a:xfrm>
            <a:off x="13740390" y="9470834"/>
            <a:ext cx="3976410" cy="477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A9141744-0114-4706-A9A5-DAB7907CB62B}"/>
              </a:ext>
            </a:extLst>
          </p:cNvPr>
          <p:cNvCxnSpPr>
            <a:stCxn id="39" idx="6"/>
            <a:endCxn id="29" idx="2"/>
          </p:cNvCxnSpPr>
          <p:nvPr/>
        </p:nvCxnSpPr>
        <p:spPr>
          <a:xfrm flipV="1">
            <a:off x="8213853" y="6725948"/>
            <a:ext cx="4256542" cy="1694359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7BB85E0-0870-4ED4-A110-3F6C5AA6E27A}"/>
              </a:ext>
            </a:extLst>
          </p:cNvPr>
          <p:cNvCxnSpPr/>
          <p:nvPr/>
        </p:nvCxnSpPr>
        <p:spPr>
          <a:xfrm>
            <a:off x="10342124" y="8420306"/>
            <a:ext cx="0" cy="105052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B598639-E407-4342-9AC6-83C6DA07D222}"/>
              </a:ext>
            </a:extLst>
          </p:cNvPr>
          <p:cNvCxnSpPr>
            <a:endCxn id="42" idx="2"/>
          </p:cNvCxnSpPr>
          <p:nvPr/>
        </p:nvCxnSpPr>
        <p:spPr>
          <a:xfrm>
            <a:off x="10342124" y="9470833"/>
            <a:ext cx="2128265" cy="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364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3188953" y="12774951"/>
            <a:ext cx="276353" cy="444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723552" y="636927"/>
            <a:ext cx="606576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Nurture Campaigns</a:t>
            </a:r>
            <a:endParaRPr dirty="0"/>
          </a:p>
        </p:txBody>
      </p:sp>
      <p:sp>
        <p:nvSpPr>
          <p:cNvPr id="124" name="Shape 124"/>
          <p:cNvSpPr/>
          <p:nvPr/>
        </p:nvSpPr>
        <p:spPr>
          <a:xfrm>
            <a:off x="723552" y="1605867"/>
            <a:ext cx="528029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On a Trigger the Email Sends </a:t>
            </a:r>
            <a:r>
              <a:rPr lang="en-GB" b="1" dirty="0"/>
              <a:t>STOP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AE533-AC54-4FEE-A3FD-68EB905A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52" y="3095351"/>
            <a:ext cx="21955697" cy="8137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2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961641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5 Ways To Find New Investors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4372066" y="3989843"/>
            <a:ext cx="1289968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Company narrative/brand strategy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2744196" y="3654396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2588704" y="3992949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4446325" y="5342425"/>
            <a:ext cx="3105337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Website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2635191" y="5109449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2588704" y="5448002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4372066" y="6821733"/>
            <a:ext cx="7404591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Thought-leadership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2689695" y="6560125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2662443" y="6898678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448039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Do or Don’t – There Is No Try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47481-24B1-4B89-BFAB-9F69022EF982}"/>
              </a:ext>
            </a:extLst>
          </p:cNvPr>
          <p:cNvSpPr txBox="1"/>
          <p:nvPr/>
        </p:nvSpPr>
        <p:spPr>
          <a:xfrm>
            <a:off x="4470370" y="8350260"/>
            <a:ext cx="317907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LinkedIn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3A006-370D-4EB4-8D1E-33383CC48A05}"/>
              </a:ext>
            </a:extLst>
          </p:cNvPr>
          <p:cNvSpPr txBox="1"/>
          <p:nvPr/>
        </p:nvSpPr>
        <p:spPr>
          <a:xfrm>
            <a:off x="2588704" y="8088652"/>
            <a:ext cx="949299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6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8005D-97DF-44DE-9FF3-D97D6901E913}"/>
              </a:ext>
            </a:extLst>
          </p:cNvPr>
          <p:cNvSpPr txBox="1"/>
          <p:nvPr/>
        </p:nvSpPr>
        <p:spPr>
          <a:xfrm>
            <a:off x="2603131" y="8427205"/>
            <a:ext cx="93487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7030A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6B8A0F-D2B0-4A3B-82D7-32EE980CA89D}"/>
              </a:ext>
            </a:extLst>
          </p:cNvPr>
          <p:cNvSpPr txBox="1"/>
          <p:nvPr/>
        </p:nvSpPr>
        <p:spPr>
          <a:xfrm>
            <a:off x="4372066" y="10070982"/>
            <a:ext cx="8444941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Online events and calls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11A64-D1C9-484A-8080-4671D63372AA}"/>
              </a:ext>
            </a:extLst>
          </p:cNvPr>
          <p:cNvSpPr txBox="1"/>
          <p:nvPr/>
        </p:nvSpPr>
        <p:spPr>
          <a:xfrm>
            <a:off x="2638398" y="9801843"/>
            <a:ext cx="918842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FFE84-9392-4FF3-A3ED-213902F7EFCA}"/>
              </a:ext>
            </a:extLst>
          </p:cNvPr>
          <p:cNvSpPr txBox="1"/>
          <p:nvPr/>
        </p:nvSpPr>
        <p:spPr>
          <a:xfrm>
            <a:off x="2636795" y="10140396"/>
            <a:ext cx="920445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22782794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5F16B1-700B-4E65-A1B3-B6B295FCFAAF}"/>
              </a:ext>
            </a:extLst>
          </p:cNvPr>
          <p:cNvSpPr/>
          <p:nvPr/>
        </p:nvSpPr>
        <p:spPr>
          <a:xfrm>
            <a:off x="2569030" y="2143920"/>
            <a:ext cx="21033920" cy="11210130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701313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What is the End Game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673261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Show the impact marketing is having on AuM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7CA87A-E5A6-4BFF-A7BB-7FAC4D863D58}"/>
              </a:ext>
            </a:extLst>
          </p:cNvPr>
          <p:cNvGrpSpPr/>
          <p:nvPr/>
        </p:nvGrpSpPr>
        <p:grpSpPr>
          <a:xfrm>
            <a:off x="6191823" y="3215247"/>
            <a:ext cx="15623147" cy="2215991"/>
            <a:chOff x="12803000" y="3650676"/>
            <a:chExt cx="6764394" cy="22159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05EE7B-6632-4897-BFFB-8BCFC3BBB04E}"/>
                </a:ext>
              </a:extLst>
            </p:cNvPr>
            <p:cNvSpPr txBox="1"/>
            <p:nvPr/>
          </p:nvSpPr>
          <p:spPr>
            <a:xfrm>
              <a:off x="12803000" y="4158505"/>
              <a:ext cx="6764394" cy="120032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endParaRPr lang="en-US" sz="7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B28B3E-DC3A-48DD-B3F2-DD7CE97DE06A}"/>
                </a:ext>
              </a:extLst>
            </p:cNvPr>
            <p:cNvSpPr txBox="1"/>
            <p:nvPr/>
          </p:nvSpPr>
          <p:spPr>
            <a:xfrm>
              <a:off x="12874874" y="3650676"/>
              <a:ext cx="79983" cy="221599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endParaRPr lang="en-US" sz="13800" b="1" dirty="0">
                <a:solidFill>
                  <a:srgbClr val="00B0F0">
                    <a:alpha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2842D6-8F84-4241-9774-1E9CDAEA2637}"/>
                </a:ext>
              </a:extLst>
            </p:cNvPr>
            <p:cNvSpPr txBox="1"/>
            <p:nvPr/>
          </p:nvSpPr>
          <p:spPr>
            <a:xfrm>
              <a:off x="12874874" y="4250839"/>
              <a:ext cx="79983" cy="101566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endParaRPr lang="en-US" sz="60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</p:grp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Power BI Tiles">
                <a:extLst>
                  <a:ext uri="{FF2B5EF4-FFF2-40B4-BE49-F238E27FC236}">
                    <a16:creationId xmlns:a16="http://schemas.microsoft.com/office/drawing/2014/main" id="{A6FDE64E-1154-4D81-846C-64B8995476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97128" y="2424671"/>
              <a:ext cx="19050000" cy="1065440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Add-in 4" title="Power BI Tiles">
                <a:extLst>
                  <a:ext uri="{FF2B5EF4-FFF2-40B4-BE49-F238E27FC236}">
                    <a16:creationId xmlns:a16="http://schemas.microsoft.com/office/drawing/2014/main" id="{A6FDE64E-1154-4D81-846C-64B8995476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7128" y="2424671"/>
                <a:ext cx="19050000" cy="106544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1481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Shape 2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326" name="Shape 2326"/>
          <p:cNvSpPr/>
          <p:nvPr/>
        </p:nvSpPr>
        <p:spPr>
          <a:xfrm>
            <a:off x="723552" y="636927"/>
            <a:ext cx="1137330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The Investor Journey is Totally Digital</a:t>
            </a:r>
          </a:p>
        </p:txBody>
      </p:sp>
      <p:sp>
        <p:nvSpPr>
          <p:cNvPr id="2327" name="Shape 2327"/>
          <p:cNvSpPr/>
          <p:nvPr/>
        </p:nvSpPr>
        <p:spPr>
          <a:xfrm>
            <a:off x="723552" y="1605867"/>
            <a:ext cx="279243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Everything Is Data</a:t>
            </a:r>
            <a:endParaRPr dirty="0"/>
          </a:p>
        </p:txBody>
      </p:sp>
      <p:sp>
        <p:nvSpPr>
          <p:cNvPr id="2329" name="Shape 2329"/>
          <p:cNvSpPr/>
          <p:nvPr/>
        </p:nvSpPr>
        <p:spPr>
          <a:xfrm>
            <a:off x="3279314" y="8170564"/>
            <a:ext cx="102657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5FD99B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endParaRPr dirty="0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E864DEB4-004D-43D2-B3E0-546403F7A4B0}"/>
              </a:ext>
            </a:extLst>
          </p:cNvPr>
          <p:cNvSpPr/>
          <p:nvPr/>
        </p:nvSpPr>
        <p:spPr>
          <a:xfrm>
            <a:off x="1511300" y="2629702"/>
            <a:ext cx="21361400" cy="8986616"/>
          </a:xfrm>
          <a:custGeom>
            <a:avLst/>
            <a:gdLst>
              <a:gd name="connsiteX0" fmla="*/ 0 w 18384252"/>
              <a:gd name="connsiteY0" fmla="*/ 1157909 h 1278225"/>
              <a:gd name="connsiteX1" fmla="*/ 3970421 w 18384252"/>
              <a:gd name="connsiteY1" fmla="*/ 436014 h 1278225"/>
              <a:gd name="connsiteX2" fmla="*/ 7868652 w 18384252"/>
              <a:gd name="connsiteY2" fmla="*/ 917277 h 1278225"/>
              <a:gd name="connsiteX3" fmla="*/ 12849726 w 18384252"/>
              <a:gd name="connsiteY3" fmla="*/ 2877 h 1278225"/>
              <a:gd name="connsiteX4" fmla="*/ 18384252 w 18384252"/>
              <a:gd name="connsiteY4" fmla="*/ 1278225 h 1278225"/>
              <a:gd name="connsiteX0" fmla="*/ 0 w 18384252"/>
              <a:gd name="connsiteY0" fmla="*/ 1425257 h 7441713"/>
              <a:gd name="connsiteX1" fmla="*/ 3970421 w 18384252"/>
              <a:gd name="connsiteY1" fmla="*/ 703362 h 7441713"/>
              <a:gd name="connsiteX2" fmla="*/ 7844589 w 18384252"/>
              <a:gd name="connsiteY2" fmla="*/ 7441046 h 7441713"/>
              <a:gd name="connsiteX3" fmla="*/ 12849726 w 18384252"/>
              <a:gd name="connsiteY3" fmla="*/ 270225 h 7441713"/>
              <a:gd name="connsiteX4" fmla="*/ 18384252 w 18384252"/>
              <a:gd name="connsiteY4" fmla="*/ 1545573 h 7441713"/>
              <a:gd name="connsiteX0" fmla="*/ 0 w 19394904"/>
              <a:gd name="connsiteY0" fmla="*/ 7200415 h 7441619"/>
              <a:gd name="connsiteX1" fmla="*/ 4981073 w 19394904"/>
              <a:gd name="connsiteY1" fmla="*/ 703362 h 7441619"/>
              <a:gd name="connsiteX2" fmla="*/ 8855241 w 19394904"/>
              <a:gd name="connsiteY2" fmla="*/ 7441046 h 7441619"/>
              <a:gd name="connsiteX3" fmla="*/ 13860378 w 19394904"/>
              <a:gd name="connsiteY3" fmla="*/ 270225 h 7441619"/>
              <a:gd name="connsiteX4" fmla="*/ 19394904 w 19394904"/>
              <a:gd name="connsiteY4" fmla="*/ 1545573 h 7441619"/>
              <a:gd name="connsiteX0" fmla="*/ 0 w 17566104"/>
              <a:gd name="connsiteY0" fmla="*/ 6931775 h 7172979"/>
              <a:gd name="connsiteX1" fmla="*/ 4981073 w 17566104"/>
              <a:gd name="connsiteY1" fmla="*/ 434722 h 7172979"/>
              <a:gd name="connsiteX2" fmla="*/ 8855241 w 17566104"/>
              <a:gd name="connsiteY2" fmla="*/ 7172406 h 7172979"/>
              <a:gd name="connsiteX3" fmla="*/ 13860378 w 17566104"/>
              <a:gd name="connsiteY3" fmla="*/ 1585 h 7172979"/>
              <a:gd name="connsiteX4" fmla="*/ 17566104 w 17566104"/>
              <a:gd name="connsiteY4" fmla="*/ 6474575 h 7172979"/>
              <a:gd name="connsiteX0" fmla="*/ 0 w 17566104"/>
              <a:gd name="connsiteY0" fmla="*/ 6931775 h 7172850"/>
              <a:gd name="connsiteX1" fmla="*/ 4382524 w 17566104"/>
              <a:gd name="connsiteY1" fmla="*/ 383922 h 7172850"/>
              <a:gd name="connsiteX2" fmla="*/ 8855241 w 17566104"/>
              <a:gd name="connsiteY2" fmla="*/ 7172406 h 7172850"/>
              <a:gd name="connsiteX3" fmla="*/ 13860378 w 17566104"/>
              <a:gd name="connsiteY3" fmla="*/ 1585 h 7172850"/>
              <a:gd name="connsiteX4" fmla="*/ 17566104 w 17566104"/>
              <a:gd name="connsiteY4" fmla="*/ 6474575 h 7172850"/>
              <a:gd name="connsiteX0" fmla="*/ 0 w 17566104"/>
              <a:gd name="connsiteY0" fmla="*/ 6931889 h 7198362"/>
              <a:gd name="connsiteX1" fmla="*/ 4382524 w 17566104"/>
              <a:gd name="connsiteY1" fmla="*/ 384036 h 7198362"/>
              <a:gd name="connsiteX2" fmla="*/ 8803193 w 17566104"/>
              <a:gd name="connsiteY2" fmla="*/ 7197920 h 7198362"/>
              <a:gd name="connsiteX3" fmla="*/ 13860378 w 17566104"/>
              <a:gd name="connsiteY3" fmla="*/ 1699 h 7198362"/>
              <a:gd name="connsiteX4" fmla="*/ 17566104 w 17566104"/>
              <a:gd name="connsiteY4" fmla="*/ 6474689 h 7198362"/>
              <a:gd name="connsiteX0" fmla="*/ 0 w 17566104"/>
              <a:gd name="connsiteY0" fmla="*/ 7033463 h 7300200"/>
              <a:gd name="connsiteX1" fmla="*/ 4382524 w 17566104"/>
              <a:gd name="connsiteY1" fmla="*/ 485610 h 7300200"/>
              <a:gd name="connsiteX2" fmla="*/ 8803193 w 17566104"/>
              <a:gd name="connsiteY2" fmla="*/ 7299494 h 7300200"/>
              <a:gd name="connsiteX3" fmla="*/ 13183758 w 17566104"/>
              <a:gd name="connsiteY3" fmla="*/ 1673 h 7300200"/>
              <a:gd name="connsiteX4" fmla="*/ 17566104 w 17566104"/>
              <a:gd name="connsiteY4" fmla="*/ 6576263 h 7300200"/>
              <a:gd name="connsiteX0" fmla="*/ 0 w 19595965"/>
              <a:gd name="connsiteY0" fmla="*/ 7352205 h 7618942"/>
              <a:gd name="connsiteX1" fmla="*/ 4382524 w 19595965"/>
              <a:gd name="connsiteY1" fmla="*/ 804352 h 7618942"/>
              <a:gd name="connsiteX2" fmla="*/ 8803193 w 19595965"/>
              <a:gd name="connsiteY2" fmla="*/ 7618236 h 7618942"/>
              <a:gd name="connsiteX3" fmla="*/ 13183758 w 19595965"/>
              <a:gd name="connsiteY3" fmla="*/ 320415 h 7618942"/>
              <a:gd name="connsiteX4" fmla="*/ 19595965 w 19595965"/>
              <a:gd name="connsiteY4" fmla="*/ 1357805 h 7618942"/>
              <a:gd name="connsiteX0" fmla="*/ 0 w 19726084"/>
              <a:gd name="connsiteY0" fmla="*/ 7582029 h 7848766"/>
              <a:gd name="connsiteX1" fmla="*/ 4382524 w 19726084"/>
              <a:gd name="connsiteY1" fmla="*/ 1034176 h 7848766"/>
              <a:gd name="connsiteX2" fmla="*/ 8803193 w 19726084"/>
              <a:gd name="connsiteY2" fmla="*/ 7848060 h 7848766"/>
              <a:gd name="connsiteX3" fmla="*/ 13183758 w 19726084"/>
              <a:gd name="connsiteY3" fmla="*/ 550239 h 7848766"/>
              <a:gd name="connsiteX4" fmla="*/ 19726084 w 19726084"/>
              <a:gd name="connsiteY4" fmla="*/ 698629 h 7848766"/>
              <a:gd name="connsiteX0" fmla="*/ 0 w 19726084"/>
              <a:gd name="connsiteY0" fmla="*/ 7756767 h 8023504"/>
              <a:gd name="connsiteX1" fmla="*/ 4382524 w 19726084"/>
              <a:gd name="connsiteY1" fmla="*/ 1208914 h 8023504"/>
              <a:gd name="connsiteX2" fmla="*/ 8803193 w 19726084"/>
              <a:gd name="connsiteY2" fmla="*/ 8022798 h 8023504"/>
              <a:gd name="connsiteX3" fmla="*/ 13183758 w 19726084"/>
              <a:gd name="connsiteY3" fmla="*/ 724977 h 8023504"/>
              <a:gd name="connsiteX4" fmla="*/ 16775629 w 19726084"/>
              <a:gd name="connsiteY4" fmla="*/ 279809 h 8023504"/>
              <a:gd name="connsiteX5" fmla="*/ 19726084 w 19726084"/>
              <a:gd name="connsiteY5" fmla="*/ 873367 h 8023504"/>
              <a:gd name="connsiteX0" fmla="*/ 0 w 19726084"/>
              <a:gd name="connsiteY0" fmla="*/ 7032607 h 7836107"/>
              <a:gd name="connsiteX1" fmla="*/ 4382524 w 19726084"/>
              <a:gd name="connsiteY1" fmla="*/ 484754 h 7836107"/>
              <a:gd name="connsiteX2" fmla="*/ 8803193 w 19726084"/>
              <a:gd name="connsiteY2" fmla="*/ 7298638 h 7836107"/>
              <a:gd name="connsiteX3" fmla="*/ 13183758 w 19726084"/>
              <a:gd name="connsiteY3" fmla="*/ 817 h 7836107"/>
              <a:gd name="connsiteX4" fmla="*/ 17556345 w 19726084"/>
              <a:gd name="connsiteY4" fmla="*/ 7836049 h 7836107"/>
              <a:gd name="connsiteX5" fmla="*/ 19726084 w 19726084"/>
              <a:gd name="connsiteY5" fmla="*/ 149207 h 7836107"/>
              <a:gd name="connsiteX0" fmla="*/ 0 w 19726084"/>
              <a:gd name="connsiteY0" fmla="*/ 7032607 h 7836107"/>
              <a:gd name="connsiteX1" fmla="*/ 1135291 w 19726084"/>
              <a:gd name="connsiteY1" fmla="*/ 5600849 h 7836107"/>
              <a:gd name="connsiteX2" fmla="*/ 4382524 w 19726084"/>
              <a:gd name="connsiteY2" fmla="*/ 484754 h 7836107"/>
              <a:gd name="connsiteX3" fmla="*/ 8803193 w 19726084"/>
              <a:gd name="connsiteY3" fmla="*/ 7298638 h 7836107"/>
              <a:gd name="connsiteX4" fmla="*/ 13183758 w 19726084"/>
              <a:gd name="connsiteY4" fmla="*/ 817 h 7836107"/>
              <a:gd name="connsiteX5" fmla="*/ 17556345 w 19726084"/>
              <a:gd name="connsiteY5" fmla="*/ 7836049 h 7836107"/>
              <a:gd name="connsiteX6" fmla="*/ 19726084 w 19726084"/>
              <a:gd name="connsiteY6" fmla="*/ 149207 h 7836107"/>
              <a:gd name="connsiteX0" fmla="*/ 0 w 21886064"/>
              <a:gd name="connsiteY0" fmla="*/ 47607 h 7836107"/>
              <a:gd name="connsiteX1" fmla="*/ 3295271 w 21886064"/>
              <a:gd name="connsiteY1" fmla="*/ 5600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54317 w 21886064"/>
              <a:gd name="connsiteY1" fmla="*/ 67438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202269 w 21886064"/>
              <a:gd name="connsiteY1" fmla="*/ 67946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7607 h 7836107"/>
              <a:gd name="connsiteX1" fmla="*/ 2124197 w 21886064"/>
              <a:gd name="connsiteY1" fmla="*/ 7353449 h 7836107"/>
              <a:gd name="connsiteX2" fmla="*/ 6542504 w 21886064"/>
              <a:gd name="connsiteY2" fmla="*/ 484754 h 7836107"/>
              <a:gd name="connsiteX3" fmla="*/ 10963173 w 21886064"/>
              <a:gd name="connsiteY3" fmla="*/ 7298638 h 7836107"/>
              <a:gd name="connsiteX4" fmla="*/ 15343738 w 21886064"/>
              <a:gd name="connsiteY4" fmla="*/ 817 h 7836107"/>
              <a:gd name="connsiteX5" fmla="*/ 19716325 w 21886064"/>
              <a:gd name="connsiteY5" fmla="*/ 7836049 h 7836107"/>
              <a:gd name="connsiteX6" fmla="*/ 21886064 w 21886064"/>
              <a:gd name="connsiteY6" fmla="*/ 149207 h 7836107"/>
              <a:gd name="connsiteX0" fmla="*/ 0 w 21886064"/>
              <a:gd name="connsiteY0" fmla="*/ 46793 h 7352710"/>
              <a:gd name="connsiteX1" fmla="*/ 2124197 w 21886064"/>
              <a:gd name="connsiteY1" fmla="*/ 7352635 h 7352710"/>
              <a:gd name="connsiteX2" fmla="*/ 6542504 w 21886064"/>
              <a:gd name="connsiteY2" fmla="*/ 483940 h 7352710"/>
              <a:gd name="connsiteX3" fmla="*/ 10963173 w 21886064"/>
              <a:gd name="connsiteY3" fmla="*/ 7297824 h 7352710"/>
              <a:gd name="connsiteX4" fmla="*/ 15343738 w 21886064"/>
              <a:gd name="connsiteY4" fmla="*/ 3 h 7352710"/>
              <a:gd name="connsiteX5" fmla="*/ 19742348 w 21886064"/>
              <a:gd name="connsiteY5" fmla="*/ 7327235 h 7352710"/>
              <a:gd name="connsiteX6" fmla="*/ 21886064 w 21886064"/>
              <a:gd name="connsiteY6" fmla="*/ 148393 h 7352710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52636"/>
              <a:gd name="connsiteX1" fmla="*/ 2124197 w 21886064"/>
              <a:gd name="connsiteY1" fmla="*/ 7352635 h 7352636"/>
              <a:gd name="connsiteX2" fmla="*/ 6490457 w 21886064"/>
              <a:gd name="connsiteY2" fmla="*/ 26740 h 7352636"/>
              <a:gd name="connsiteX3" fmla="*/ 10963173 w 21886064"/>
              <a:gd name="connsiteY3" fmla="*/ 7297824 h 7352636"/>
              <a:gd name="connsiteX4" fmla="*/ 15343738 w 21886064"/>
              <a:gd name="connsiteY4" fmla="*/ 3 h 7352636"/>
              <a:gd name="connsiteX5" fmla="*/ 19742348 w 21886064"/>
              <a:gd name="connsiteY5" fmla="*/ 7327235 h 7352636"/>
              <a:gd name="connsiteX6" fmla="*/ 21886064 w 21886064"/>
              <a:gd name="connsiteY6" fmla="*/ 148393 h 7352636"/>
              <a:gd name="connsiteX0" fmla="*/ 0 w 21886064"/>
              <a:gd name="connsiteY0" fmla="*/ 46793 h 7327297"/>
              <a:gd name="connsiteX1" fmla="*/ 2691244 w 21886064"/>
              <a:gd name="connsiteY1" fmla="*/ 6769216 h 7327297"/>
              <a:gd name="connsiteX2" fmla="*/ 6490457 w 21886064"/>
              <a:gd name="connsiteY2" fmla="*/ 26740 h 7327297"/>
              <a:gd name="connsiteX3" fmla="*/ 10963173 w 21886064"/>
              <a:gd name="connsiteY3" fmla="*/ 7297824 h 7327297"/>
              <a:gd name="connsiteX4" fmla="*/ 15343738 w 21886064"/>
              <a:gd name="connsiteY4" fmla="*/ 3 h 7327297"/>
              <a:gd name="connsiteX5" fmla="*/ 19742348 w 21886064"/>
              <a:gd name="connsiteY5" fmla="*/ 7327235 h 7327297"/>
              <a:gd name="connsiteX6" fmla="*/ 21886064 w 21886064"/>
              <a:gd name="connsiteY6" fmla="*/ 148393 h 7327297"/>
              <a:gd name="connsiteX0" fmla="*/ 0 w 21886064"/>
              <a:gd name="connsiteY0" fmla="*/ 20899 h 7301403"/>
              <a:gd name="connsiteX1" fmla="*/ 2691244 w 21886064"/>
              <a:gd name="connsiteY1" fmla="*/ 6743322 h 7301403"/>
              <a:gd name="connsiteX2" fmla="*/ 6490457 w 21886064"/>
              <a:gd name="connsiteY2" fmla="*/ 846 h 7301403"/>
              <a:gd name="connsiteX3" fmla="*/ 10963173 w 21886064"/>
              <a:gd name="connsiteY3" fmla="*/ 7271930 h 7301403"/>
              <a:gd name="connsiteX4" fmla="*/ 15442354 w 21886064"/>
              <a:gd name="connsiteY4" fmla="*/ 635319 h 7301403"/>
              <a:gd name="connsiteX5" fmla="*/ 19742348 w 21886064"/>
              <a:gd name="connsiteY5" fmla="*/ 7301341 h 7301403"/>
              <a:gd name="connsiteX6" fmla="*/ 21886064 w 21886064"/>
              <a:gd name="connsiteY6" fmla="*/ 122499 h 7301403"/>
              <a:gd name="connsiteX0" fmla="*/ 0 w 21886064"/>
              <a:gd name="connsiteY0" fmla="*/ 11340 h 7291844"/>
              <a:gd name="connsiteX1" fmla="*/ 2691244 w 21886064"/>
              <a:gd name="connsiteY1" fmla="*/ 6733763 h 7291844"/>
              <a:gd name="connsiteX2" fmla="*/ 6515112 w 21886064"/>
              <a:gd name="connsiteY2" fmla="*/ 983101 h 7291844"/>
              <a:gd name="connsiteX3" fmla="*/ 10963173 w 21886064"/>
              <a:gd name="connsiteY3" fmla="*/ 7262371 h 7291844"/>
              <a:gd name="connsiteX4" fmla="*/ 15442354 w 21886064"/>
              <a:gd name="connsiteY4" fmla="*/ 625760 h 7291844"/>
              <a:gd name="connsiteX5" fmla="*/ 19742348 w 21886064"/>
              <a:gd name="connsiteY5" fmla="*/ 7291782 h 7291844"/>
              <a:gd name="connsiteX6" fmla="*/ 21886064 w 21886064"/>
              <a:gd name="connsiteY6" fmla="*/ 112940 h 7291844"/>
              <a:gd name="connsiteX0" fmla="*/ 0 w 21886064"/>
              <a:gd name="connsiteY0" fmla="*/ 11340 h 7262793"/>
              <a:gd name="connsiteX1" fmla="*/ 2691244 w 21886064"/>
              <a:gd name="connsiteY1" fmla="*/ 6733763 h 7262793"/>
              <a:gd name="connsiteX2" fmla="*/ 6515112 w 21886064"/>
              <a:gd name="connsiteY2" fmla="*/ 983101 h 7262793"/>
              <a:gd name="connsiteX3" fmla="*/ 10963173 w 21886064"/>
              <a:gd name="connsiteY3" fmla="*/ 7262371 h 7262793"/>
              <a:gd name="connsiteX4" fmla="*/ 15442354 w 21886064"/>
              <a:gd name="connsiteY4" fmla="*/ 625760 h 7262793"/>
              <a:gd name="connsiteX5" fmla="*/ 19545114 w 21886064"/>
              <a:gd name="connsiteY5" fmla="*/ 6786151 h 7262793"/>
              <a:gd name="connsiteX6" fmla="*/ 21886064 w 21886064"/>
              <a:gd name="connsiteY6" fmla="*/ 112940 h 7262793"/>
              <a:gd name="connsiteX0" fmla="*/ 0 w 21886064"/>
              <a:gd name="connsiteY0" fmla="*/ 11340 h 7262793"/>
              <a:gd name="connsiteX1" fmla="*/ 2691244 w 21886064"/>
              <a:gd name="connsiteY1" fmla="*/ 6733763 h 7262793"/>
              <a:gd name="connsiteX2" fmla="*/ 6515112 w 21886064"/>
              <a:gd name="connsiteY2" fmla="*/ 983101 h 7262793"/>
              <a:gd name="connsiteX3" fmla="*/ 10963173 w 21886064"/>
              <a:gd name="connsiteY3" fmla="*/ 7262371 h 7262793"/>
              <a:gd name="connsiteX4" fmla="*/ 15442354 w 21886064"/>
              <a:gd name="connsiteY4" fmla="*/ 625760 h 7262793"/>
              <a:gd name="connsiteX5" fmla="*/ 19545114 w 21886064"/>
              <a:gd name="connsiteY5" fmla="*/ 6786151 h 7262793"/>
              <a:gd name="connsiteX6" fmla="*/ 21886064 w 21886064"/>
              <a:gd name="connsiteY6" fmla="*/ 112940 h 7262793"/>
              <a:gd name="connsiteX0" fmla="*/ 0 w 21886064"/>
              <a:gd name="connsiteY0" fmla="*/ 11340 h 7262793"/>
              <a:gd name="connsiteX1" fmla="*/ 2691244 w 21886064"/>
              <a:gd name="connsiteY1" fmla="*/ 6733763 h 7262793"/>
              <a:gd name="connsiteX2" fmla="*/ 6515112 w 21886064"/>
              <a:gd name="connsiteY2" fmla="*/ 983101 h 7262793"/>
              <a:gd name="connsiteX3" fmla="*/ 10963173 w 21886064"/>
              <a:gd name="connsiteY3" fmla="*/ 7262371 h 7262793"/>
              <a:gd name="connsiteX4" fmla="*/ 15442354 w 21886064"/>
              <a:gd name="connsiteY4" fmla="*/ 625760 h 7262793"/>
              <a:gd name="connsiteX5" fmla="*/ 19545114 w 21886064"/>
              <a:gd name="connsiteY5" fmla="*/ 6786151 h 7262793"/>
              <a:gd name="connsiteX6" fmla="*/ 21886064 w 21886064"/>
              <a:gd name="connsiteY6" fmla="*/ 112940 h 726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86064" h="7262793">
                <a:moveTo>
                  <a:pt x="0" y="11340"/>
                </a:moveTo>
                <a:cubicBezTo>
                  <a:pt x="417717" y="-316496"/>
                  <a:pt x="1605392" y="6571803"/>
                  <a:pt x="2691244" y="6733763"/>
                </a:cubicBezTo>
                <a:cubicBezTo>
                  <a:pt x="3777096" y="6895723"/>
                  <a:pt x="5136457" y="895000"/>
                  <a:pt x="6515112" y="983101"/>
                </a:cubicBezTo>
                <a:cubicBezTo>
                  <a:pt x="7893767" y="1071202"/>
                  <a:pt x="9475299" y="7321928"/>
                  <a:pt x="10963173" y="7262371"/>
                </a:cubicBezTo>
                <a:cubicBezTo>
                  <a:pt x="12451047" y="7202814"/>
                  <a:pt x="14012031" y="705130"/>
                  <a:pt x="15442354" y="625760"/>
                </a:cubicBezTo>
                <a:cubicBezTo>
                  <a:pt x="16872677" y="546390"/>
                  <a:pt x="18331458" y="6878103"/>
                  <a:pt x="19545114" y="6786151"/>
                </a:cubicBezTo>
                <a:cubicBezTo>
                  <a:pt x="20635501" y="6713647"/>
                  <a:pt x="21394321" y="14014"/>
                  <a:pt x="21886064" y="112940"/>
                </a:cubicBezTo>
              </a:path>
            </a:pathLst>
          </a:cu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28" name="Chevron 1">
            <a:extLst>
              <a:ext uri="{FF2B5EF4-FFF2-40B4-BE49-F238E27FC236}">
                <a16:creationId xmlns:a16="http://schemas.microsoft.com/office/drawing/2014/main" id="{65CA5D57-AFA5-461B-A269-2539982D7419}"/>
              </a:ext>
            </a:extLst>
          </p:cNvPr>
          <p:cNvSpPr/>
          <p:nvPr/>
        </p:nvSpPr>
        <p:spPr>
          <a:xfrm>
            <a:off x="1524000" y="6424865"/>
            <a:ext cx="4195716" cy="1419726"/>
          </a:xfrm>
          <a:prstGeom prst="chevron">
            <a:avLst>
              <a:gd name="adj" fmla="val 2118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29" name="Chevron 2">
            <a:extLst>
              <a:ext uri="{FF2B5EF4-FFF2-40B4-BE49-F238E27FC236}">
                <a16:creationId xmlns:a16="http://schemas.microsoft.com/office/drawing/2014/main" id="{F886BB70-D268-46B6-8EA9-210DFB6825D6}"/>
              </a:ext>
            </a:extLst>
          </p:cNvPr>
          <p:cNvSpPr/>
          <p:nvPr/>
        </p:nvSpPr>
        <p:spPr>
          <a:xfrm>
            <a:off x="5809070" y="6424865"/>
            <a:ext cx="4195716" cy="1419726"/>
          </a:xfrm>
          <a:prstGeom prst="chevron">
            <a:avLst>
              <a:gd name="adj" fmla="val 2118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30" name="Chevron 3">
            <a:extLst>
              <a:ext uri="{FF2B5EF4-FFF2-40B4-BE49-F238E27FC236}">
                <a16:creationId xmlns:a16="http://schemas.microsoft.com/office/drawing/2014/main" id="{88C86F7E-0A76-4B48-A6D8-A1CA7046192A}"/>
              </a:ext>
            </a:extLst>
          </p:cNvPr>
          <p:cNvSpPr/>
          <p:nvPr/>
        </p:nvSpPr>
        <p:spPr>
          <a:xfrm>
            <a:off x="10094142" y="6424865"/>
            <a:ext cx="4195716" cy="1419726"/>
          </a:xfrm>
          <a:prstGeom prst="chevron">
            <a:avLst>
              <a:gd name="adj" fmla="val 2118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31" name="Chevron 4">
            <a:extLst>
              <a:ext uri="{FF2B5EF4-FFF2-40B4-BE49-F238E27FC236}">
                <a16:creationId xmlns:a16="http://schemas.microsoft.com/office/drawing/2014/main" id="{542F4317-5CE6-42A3-8C69-34BF8327BA08}"/>
              </a:ext>
            </a:extLst>
          </p:cNvPr>
          <p:cNvSpPr/>
          <p:nvPr/>
        </p:nvSpPr>
        <p:spPr>
          <a:xfrm>
            <a:off x="14379212" y="6424865"/>
            <a:ext cx="4195716" cy="1419726"/>
          </a:xfrm>
          <a:prstGeom prst="chevron">
            <a:avLst>
              <a:gd name="adj" fmla="val 2118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32" name="Chevron 5">
            <a:extLst>
              <a:ext uri="{FF2B5EF4-FFF2-40B4-BE49-F238E27FC236}">
                <a16:creationId xmlns:a16="http://schemas.microsoft.com/office/drawing/2014/main" id="{308924CC-3C25-44A4-B834-891862767626}"/>
              </a:ext>
            </a:extLst>
          </p:cNvPr>
          <p:cNvSpPr/>
          <p:nvPr/>
        </p:nvSpPr>
        <p:spPr>
          <a:xfrm>
            <a:off x="18664284" y="6424865"/>
            <a:ext cx="4195716" cy="1419726"/>
          </a:xfrm>
          <a:prstGeom prst="chevron">
            <a:avLst>
              <a:gd name="adj" fmla="val 2118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6C67E6-2B82-4854-A899-9FD499ED0208}"/>
              </a:ext>
            </a:extLst>
          </p:cNvPr>
          <p:cNvSpPr txBox="1"/>
          <p:nvPr/>
        </p:nvSpPr>
        <p:spPr>
          <a:xfrm>
            <a:off x="2449907" y="6842342"/>
            <a:ext cx="234391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AWARENESS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5DB85E-6732-4F95-9F7F-44074E4CEAEB}"/>
              </a:ext>
            </a:extLst>
          </p:cNvPr>
          <p:cNvSpPr txBox="1"/>
          <p:nvPr/>
        </p:nvSpPr>
        <p:spPr>
          <a:xfrm>
            <a:off x="6380712" y="6842342"/>
            <a:ext cx="305243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CONSIDERATION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09FD75-0663-4E32-8566-19D9345A057C}"/>
              </a:ext>
            </a:extLst>
          </p:cNvPr>
          <p:cNvSpPr txBox="1"/>
          <p:nvPr/>
        </p:nvSpPr>
        <p:spPr>
          <a:xfrm>
            <a:off x="11281340" y="6842342"/>
            <a:ext cx="182133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DECISION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ED200B-2349-43BF-B06B-B0B9A9FF1454}"/>
              </a:ext>
            </a:extLst>
          </p:cNvPr>
          <p:cNvSpPr txBox="1"/>
          <p:nvPr/>
        </p:nvSpPr>
        <p:spPr>
          <a:xfrm>
            <a:off x="15687435" y="6842342"/>
            <a:ext cx="157927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SERVICE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153B38-7BE1-40D5-8E45-FCD2614F4C26}"/>
              </a:ext>
            </a:extLst>
          </p:cNvPr>
          <p:cNvSpPr txBox="1"/>
          <p:nvPr/>
        </p:nvSpPr>
        <p:spPr>
          <a:xfrm>
            <a:off x="19918804" y="6842342"/>
            <a:ext cx="168668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LOYALTY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CC59723-CC7E-448B-B539-AAFCF8812C96}"/>
              </a:ext>
            </a:extLst>
          </p:cNvPr>
          <p:cNvSpPr/>
          <p:nvPr/>
        </p:nvSpPr>
        <p:spPr>
          <a:xfrm>
            <a:off x="2842629" y="8380653"/>
            <a:ext cx="505326" cy="5053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09279EA-0716-46E6-A213-628E07C00484}"/>
              </a:ext>
            </a:extLst>
          </p:cNvPr>
          <p:cNvSpPr/>
          <p:nvPr/>
        </p:nvSpPr>
        <p:spPr>
          <a:xfrm>
            <a:off x="3362891" y="9972971"/>
            <a:ext cx="505326" cy="5053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45A75A6-6454-4CF4-AD94-F48B3C622A7B}"/>
              </a:ext>
            </a:extLst>
          </p:cNvPr>
          <p:cNvSpPr/>
          <p:nvPr/>
        </p:nvSpPr>
        <p:spPr>
          <a:xfrm>
            <a:off x="4970975" y="9137397"/>
            <a:ext cx="505326" cy="5053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0101B2E-36D6-4501-B1E5-FCCD68CD8DCA}"/>
              </a:ext>
            </a:extLst>
          </p:cNvPr>
          <p:cNvSpPr/>
          <p:nvPr/>
        </p:nvSpPr>
        <p:spPr>
          <a:xfrm>
            <a:off x="6326809" y="5400969"/>
            <a:ext cx="505326" cy="505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B62927E-9BD4-419D-893F-8570DDD4E972}"/>
              </a:ext>
            </a:extLst>
          </p:cNvPr>
          <p:cNvSpPr/>
          <p:nvPr/>
        </p:nvSpPr>
        <p:spPr>
          <a:xfrm>
            <a:off x="7020493" y="3997839"/>
            <a:ext cx="505326" cy="505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8EB6FA8-A459-4C6A-88EC-2787354CBA31}"/>
              </a:ext>
            </a:extLst>
          </p:cNvPr>
          <p:cNvSpPr/>
          <p:nvPr/>
        </p:nvSpPr>
        <p:spPr>
          <a:xfrm>
            <a:off x="8691637" y="4943769"/>
            <a:ext cx="505326" cy="505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7EFE3C-6C5C-4B32-915C-B68FB8860768}"/>
              </a:ext>
            </a:extLst>
          </p:cNvPr>
          <p:cNvSpPr/>
          <p:nvPr/>
        </p:nvSpPr>
        <p:spPr>
          <a:xfrm>
            <a:off x="10157831" y="8554073"/>
            <a:ext cx="505326" cy="505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FE1E083-F7CD-4245-B833-C5D12F9D05C9}"/>
              </a:ext>
            </a:extLst>
          </p:cNvPr>
          <p:cNvSpPr/>
          <p:nvPr/>
        </p:nvSpPr>
        <p:spPr>
          <a:xfrm>
            <a:off x="11100467" y="10723651"/>
            <a:ext cx="505326" cy="505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C862AFA-9E1C-42AE-8C02-044CD7115932}"/>
              </a:ext>
            </a:extLst>
          </p:cNvPr>
          <p:cNvSpPr/>
          <p:nvPr/>
        </p:nvSpPr>
        <p:spPr>
          <a:xfrm>
            <a:off x="13559723" y="8972465"/>
            <a:ext cx="505326" cy="505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DCF8394-6D08-4813-8B96-4178A90C4A83}"/>
              </a:ext>
            </a:extLst>
          </p:cNvPr>
          <p:cNvSpPr/>
          <p:nvPr/>
        </p:nvSpPr>
        <p:spPr>
          <a:xfrm>
            <a:off x="14919017" y="5259081"/>
            <a:ext cx="505326" cy="505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1BF3828-64A7-4FDA-A877-E1845C72E940}"/>
              </a:ext>
            </a:extLst>
          </p:cNvPr>
          <p:cNvSpPr/>
          <p:nvPr/>
        </p:nvSpPr>
        <p:spPr>
          <a:xfrm>
            <a:off x="15928011" y="3414515"/>
            <a:ext cx="505326" cy="505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16E5440-0911-484B-AB2C-A9D3ED66F0EA}"/>
              </a:ext>
            </a:extLst>
          </p:cNvPr>
          <p:cNvSpPr/>
          <p:nvPr/>
        </p:nvSpPr>
        <p:spPr>
          <a:xfrm>
            <a:off x="17488797" y="4596929"/>
            <a:ext cx="505326" cy="505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B0CCCA9-C9F4-4DEA-A14A-943530B1382C}"/>
              </a:ext>
            </a:extLst>
          </p:cNvPr>
          <p:cNvSpPr/>
          <p:nvPr/>
        </p:nvSpPr>
        <p:spPr>
          <a:xfrm>
            <a:off x="18860397" y="8286061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84B76D3-EB06-4267-93DF-A0AA4DC2FE62}"/>
              </a:ext>
            </a:extLst>
          </p:cNvPr>
          <p:cNvSpPr/>
          <p:nvPr/>
        </p:nvSpPr>
        <p:spPr>
          <a:xfrm>
            <a:off x="19475253" y="9641895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3906941-F84D-4966-92A2-901FD4303D2E}"/>
              </a:ext>
            </a:extLst>
          </p:cNvPr>
          <p:cNvSpPr/>
          <p:nvPr/>
        </p:nvSpPr>
        <p:spPr>
          <a:xfrm>
            <a:off x="21304053" y="8790557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23A87C-E8AF-4677-A4C9-B3E01E5454AD}"/>
              </a:ext>
            </a:extLst>
          </p:cNvPr>
          <p:cNvSpPr/>
          <p:nvPr/>
        </p:nvSpPr>
        <p:spPr>
          <a:xfrm>
            <a:off x="20515777" y="10745481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23667C6F-D2EC-46F3-8595-A257B6D29E08}"/>
              </a:ext>
            </a:extLst>
          </p:cNvPr>
          <p:cNvSpPr txBox="1">
            <a:spLocks/>
          </p:cNvSpPr>
          <p:nvPr/>
        </p:nvSpPr>
        <p:spPr>
          <a:xfrm>
            <a:off x="3450857" y="8402483"/>
            <a:ext cx="1054904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Events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D303F933-6328-4CC8-A0D4-FDE3B0DB9D94}"/>
              </a:ext>
            </a:extLst>
          </p:cNvPr>
          <p:cNvSpPr txBox="1">
            <a:spLocks/>
          </p:cNvSpPr>
          <p:nvPr/>
        </p:nvSpPr>
        <p:spPr>
          <a:xfrm>
            <a:off x="2222430" y="9809257"/>
            <a:ext cx="1034257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Social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Media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B4A9D863-DF8D-416D-8F55-293DD19FB14A}"/>
              </a:ext>
            </a:extLst>
          </p:cNvPr>
          <p:cNvSpPr txBox="1">
            <a:spLocks/>
          </p:cNvSpPr>
          <p:nvPr/>
        </p:nvSpPr>
        <p:spPr>
          <a:xfrm>
            <a:off x="9101485" y="8385329"/>
            <a:ext cx="870751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Sales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Pitch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8E5831D7-CF01-47F7-BE2C-BCAC0D07310F}"/>
              </a:ext>
            </a:extLst>
          </p:cNvPr>
          <p:cNvSpPr txBox="1">
            <a:spLocks/>
          </p:cNvSpPr>
          <p:nvPr/>
        </p:nvSpPr>
        <p:spPr>
          <a:xfrm>
            <a:off x="9168833" y="10747347"/>
            <a:ext cx="1822871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Onboarding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F7BCBDDC-D891-41CA-9560-BBC8D2D6618C}"/>
              </a:ext>
            </a:extLst>
          </p:cNvPr>
          <p:cNvSpPr txBox="1">
            <a:spLocks/>
          </p:cNvSpPr>
          <p:nvPr/>
        </p:nvSpPr>
        <p:spPr>
          <a:xfrm>
            <a:off x="16922982" y="8127493"/>
            <a:ext cx="176682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Downgrade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Warnings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3CF33079-B756-4DF0-AB73-F36E9AFFF3EA}"/>
              </a:ext>
            </a:extLst>
          </p:cNvPr>
          <p:cNvSpPr txBox="1">
            <a:spLocks/>
          </p:cNvSpPr>
          <p:nvPr/>
        </p:nvSpPr>
        <p:spPr>
          <a:xfrm>
            <a:off x="17462380" y="9479059"/>
            <a:ext cx="1903342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Performance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Warnings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A866062C-AB12-4FED-A406-F9FC323888F3}"/>
              </a:ext>
            </a:extLst>
          </p:cNvPr>
          <p:cNvSpPr txBox="1">
            <a:spLocks/>
          </p:cNvSpPr>
          <p:nvPr/>
        </p:nvSpPr>
        <p:spPr>
          <a:xfrm>
            <a:off x="17853548" y="10926773"/>
            <a:ext cx="246060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Response to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Issues and Errors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07BD0CE8-E81D-4C16-AD89-A51718E72CF5}"/>
              </a:ext>
            </a:extLst>
          </p:cNvPr>
          <p:cNvSpPr txBox="1">
            <a:spLocks/>
          </p:cNvSpPr>
          <p:nvPr/>
        </p:nvSpPr>
        <p:spPr>
          <a:xfrm>
            <a:off x="21486631" y="9445773"/>
            <a:ext cx="1398140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Manager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Change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61AB91B0-E38D-47E7-BBE5-A8F8DC9E20B1}"/>
              </a:ext>
            </a:extLst>
          </p:cNvPr>
          <p:cNvSpPr txBox="1">
            <a:spLocks/>
          </p:cNvSpPr>
          <p:nvPr/>
        </p:nvSpPr>
        <p:spPr>
          <a:xfrm>
            <a:off x="13982972" y="9258341"/>
            <a:ext cx="125277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Asset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Transfer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D30CB600-62CF-40BE-9F43-91359BAF8056}"/>
              </a:ext>
            </a:extLst>
          </p:cNvPr>
          <p:cNvSpPr txBox="1">
            <a:spLocks/>
          </p:cNvSpPr>
          <p:nvPr/>
        </p:nvSpPr>
        <p:spPr>
          <a:xfrm>
            <a:off x="5616212" y="9159229"/>
            <a:ext cx="881139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Press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072B84A8-A3B6-4871-84D0-A681321F72A9}"/>
              </a:ext>
            </a:extLst>
          </p:cNvPr>
          <p:cNvSpPr txBox="1">
            <a:spLocks/>
          </p:cNvSpPr>
          <p:nvPr/>
        </p:nvSpPr>
        <p:spPr>
          <a:xfrm>
            <a:off x="4504509" y="5236143"/>
            <a:ext cx="1673856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Outbound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Marketing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658BEC7A-AA8E-49AD-9340-752289057245}"/>
              </a:ext>
            </a:extLst>
          </p:cNvPr>
          <p:cNvSpPr txBox="1">
            <a:spLocks/>
          </p:cNvSpPr>
          <p:nvPr/>
        </p:nvSpPr>
        <p:spPr>
          <a:xfrm>
            <a:off x="5450864" y="3835003"/>
            <a:ext cx="1418978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Inbound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Queries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C2D8D1B6-89E2-4C28-A388-EC9321D218DB}"/>
              </a:ext>
            </a:extLst>
          </p:cNvPr>
          <p:cNvSpPr txBox="1">
            <a:spLocks/>
          </p:cNvSpPr>
          <p:nvPr/>
        </p:nvSpPr>
        <p:spPr>
          <a:xfrm>
            <a:off x="9363471" y="4781335"/>
            <a:ext cx="1446230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Due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Diligence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ED8C59DC-B179-4738-B1DE-1AF0B3CF00C9}"/>
              </a:ext>
            </a:extLst>
          </p:cNvPr>
          <p:cNvSpPr txBox="1">
            <a:spLocks/>
          </p:cNvSpPr>
          <p:nvPr/>
        </p:nvSpPr>
        <p:spPr>
          <a:xfrm>
            <a:off x="18169477" y="4434093"/>
            <a:ext cx="1960858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Market Event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Comms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8D7B82D6-6DFC-4AB5-B2C9-5C936CBB6170}"/>
              </a:ext>
            </a:extLst>
          </p:cNvPr>
          <p:cNvSpPr txBox="1">
            <a:spLocks/>
          </p:cNvSpPr>
          <p:nvPr/>
        </p:nvSpPr>
        <p:spPr>
          <a:xfrm>
            <a:off x="14105221" y="3251679"/>
            <a:ext cx="1684885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Investment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Advice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302CAA7A-311F-438B-8517-BE57C1DA41A3}"/>
              </a:ext>
            </a:extLst>
          </p:cNvPr>
          <p:cNvSpPr txBox="1">
            <a:spLocks/>
          </p:cNvSpPr>
          <p:nvPr/>
        </p:nvSpPr>
        <p:spPr>
          <a:xfrm>
            <a:off x="13248572" y="5097825"/>
            <a:ext cx="1503938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Asset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Allocation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D3DB427-FD43-488E-B1A7-DF7EE3150DBC}"/>
              </a:ext>
            </a:extLst>
          </p:cNvPr>
          <p:cNvSpPr/>
          <p:nvPr/>
        </p:nvSpPr>
        <p:spPr>
          <a:xfrm>
            <a:off x="2115739" y="5293965"/>
            <a:ext cx="505326" cy="505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F36F1DA3-4CCF-483D-9983-263005E8AF1A}"/>
              </a:ext>
            </a:extLst>
          </p:cNvPr>
          <p:cNvSpPr txBox="1">
            <a:spLocks/>
          </p:cNvSpPr>
          <p:nvPr/>
        </p:nvSpPr>
        <p:spPr>
          <a:xfrm>
            <a:off x="2787572" y="5316195"/>
            <a:ext cx="1272913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Website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E51F108-DA4D-413C-82F7-9540C1C9C65B}"/>
              </a:ext>
            </a:extLst>
          </p:cNvPr>
          <p:cNvSpPr/>
          <p:nvPr/>
        </p:nvSpPr>
        <p:spPr>
          <a:xfrm>
            <a:off x="1658539" y="3367889"/>
            <a:ext cx="505326" cy="505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35E8A06B-DF62-455C-A43E-77685120C634}"/>
              </a:ext>
            </a:extLst>
          </p:cNvPr>
          <p:cNvSpPr txBox="1">
            <a:spLocks/>
          </p:cNvSpPr>
          <p:nvPr/>
        </p:nvSpPr>
        <p:spPr>
          <a:xfrm>
            <a:off x="2330372" y="3205455"/>
            <a:ext cx="165833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Thought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Leadership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C869165-3189-4D67-BF06-E8EA2859BA28}"/>
              </a:ext>
            </a:extLst>
          </p:cNvPr>
          <p:cNvSpPr/>
          <p:nvPr/>
        </p:nvSpPr>
        <p:spPr>
          <a:xfrm>
            <a:off x="21854839" y="5589823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2C7F9E7D-3A74-4C12-AC55-16CB2A3E6825}"/>
              </a:ext>
            </a:extLst>
          </p:cNvPr>
          <p:cNvSpPr txBox="1">
            <a:spLocks/>
          </p:cNvSpPr>
          <p:nvPr/>
        </p:nvSpPr>
        <p:spPr>
          <a:xfrm>
            <a:off x="19455541" y="5428567"/>
            <a:ext cx="2232791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Client Advisory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Board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5841BAC-AEF2-4D00-B4EB-49DE8E352440}"/>
              </a:ext>
            </a:extLst>
          </p:cNvPr>
          <p:cNvSpPr/>
          <p:nvPr/>
        </p:nvSpPr>
        <p:spPr>
          <a:xfrm>
            <a:off x="22312039" y="3284367"/>
            <a:ext cx="505326" cy="505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EC7BD56E-37C6-4462-A59A-B715EFAA5AEB}"/>
              </a:ext>
            </a:extLst>
          </p:cNvPr>
          <p:cNvSpPr txBox="1">
            <a:spLocks/>
          </p:cNvSpPr>
          <p:nvPr/>
        </p:nvSpPr>
        <p:spPr>
          <a:xfrm>
            <a:off x="20652623" y="3123111"/>
            <a:ext cx="1492909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Retention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Review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CE1DBBA-21D9-4983-9D65-50A0E7D08360}"/>
              </a:ext>
            </a:extLst>
          </p:cNvPr>
          <p:cNvSpPr/>
          <p:nvPr/>
        </p:nvSpPr>
        <p:spPr>
          <a:xfrm>
            <a:off x="12815529" y="10629109"/>
            <a:ext cx="505326" cy="505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Poppins" pitchFamily="2" charset="77"/>
            </a:endParaRP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47C80857-71F6-464D-8F01-527A4D6F5902}"/>
              </a:ext>
            </a:extLst>
          </p:cNvPr>
          <p:cNvSpPr txBox="1">
            <a:spLocks/>
          </p:cNvSpPr>
          <p:nvPr/>
        </p:nvSpPr>
        <p:spPr>
          <a:xfrm>
            <a:off x="13554648" y="10973867"/>
            <a:ext cx="1392497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Mandate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375851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70" grpId="0" animBg="1"/>
      <p:bldP spid="72" grpId="0" animBg="1"/>
      <p:bldP spid="74" grpId="0" animBg="1"/>
      <p:bldP spid="76" grpId="0" animBg="1"/>
      <p:bldP spid="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Shape 2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2326" name="Shape 2326"/>
          <p:cNvSpPr/>
          <p:nvPr/>
        </p:nvSpPr>
        <p:spPr>
          <a:xfrm>
            <a:off x="723552" y="636927"/>
            <a:ext cx="814646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ProFundCom Consultation</a:t>
            </a:r>
          </a:p>
        </p:txBody>
      </p:sp>
      <p:sp>
        <p:nvSpPr>
          <p:cNvPr id="2327" name="Shape 2327"/>
          <p:cNvSpPr/>
          <p:nvPr/>
        </p:nvSpPr>
        <p:spPr>
          <a:xfrm>
            <a:off x="723552" y="1605867"/>
            <a:ext cx="4159793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Offer to Webinar Attendees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02D58-BB87-45FB-9C60-570919FD2F89}"/>
              </a:ext>
            </a:extLst>
          </p:cNvPr>
          <p:cNvSpPr txBox="1"/>
          <p:nvPr/>
        </p:nvSpPr>
        <p:spPr>
          <a:xfrm>
            <a:off x="1263161" y="4888230"/>
            <a:ext cx="6534150" cy="39395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4D5055"/>
                </a:solidFill>
                <a:effectLst/>
                <a:latin typeface="Proxima Nova"/>
                <a:hlinkClick r:id="rId2"/>
              </a:rPr>
              <a:t>FREE 1 Hour Digital Marketing Audit &amp; Consultation</a:t>
            </a:r>
            <a:r>
              <a:rPr lang="en-GB" b="1" i="0" dirty="0">
                <a:solidFill>
                  <a:srgbClr val="4D5055"/>
                </a:solidFill>
                <a:effectLst/>
                <a:latin typeface="Proxima Nova"/>
              </a:rPr>
              <a:t> or Just Ask Nicely for the book 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1B031B-FFC9-1992-88A5-97BFE98A0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012" y="2922202"/>
            <a:ext cx="15041229" cy="7610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87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1218068" y="7838778"/>
            <a:ext cx="1947864" cy="1500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>
                <a:solidFill>
                  <a:srgbClr val="F6F6FA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r>
              <a:rPr dirty="0"/>
              <a:t></a:t>
            </a:r>
          </a:p>
        </p:txBody>
      </p:sp>
      <p:sp>
        <p:nvSpPr>
          <p:cNvPr id="6" name="Shape 89"/>
          <p:cNvSpPr/>
          <p:nvPr/>
        </p:nvSpPr>
        <p:spPr>
          <a:xfrm>
            <a:off x="5120524" y="7273498"/>
            <a:ext cx="1357144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ctr"/>
            <a:r>
              <a:rPr lang="en-GB" b="0" i="0" dirty="0">
                <a:solidFill>
                  <a:srgbClr val="26237A"/>
                </a:solidFill>
                <a:effectLst/>
                <a:latin typeface="myriad-pro"/>
              </a:rPr>
              <a:t>Finding New Investors With Digital Marketing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8AE72-330E-49CA-8344-6E425AC8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20" y="2448222"/>
            <a:ext cx="6534150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33383-C346-13BB-D022-9A4BF19B8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6501" y="9784881"/>
            <a:ext cx="3885934" cy="2087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C7B82922-8744-F1E3-DE24-859641375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00" y="9528154"/>
            <a:ext cx="2614180" cy="2601109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960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701313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What is the End Game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673261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Show the impact marketing is having on AuM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8FFAD-4FC0-277F-4A63-B8F4CA9CB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785" y="2291781"/>
            <a:ext cx="15547501" cy="109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701313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What is the End Game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673261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Show the impact marketing is having on AuM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4346A-382D-F39C-64A2-49B0B8CD9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121" y="2431611"/>
            <a:ext cx="15368443" cy="103433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09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5F16B1-700B-4E65-A1B3-B6B295FCFAAF}"/>
              </a:ext>
            </a:extLst>
          </p:cNvPr>
          <p:cNvSpPr/>
          <p:nvPr/>
        </p:nvSpPr>
        <p:spPr>
          <a:xfrm>
            <a:off x="2569030" y="2143920"/>
            <a:ext cx="21033920" cy="11210130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701313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What is the End Game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673261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Show the impact marketing is having on AuM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7CA87A-E5A6-4BFF-A7BB-7FAC4D863D58}"/>
              </a:ext>
            </a:extLst>
          </p:cNvPr>
          <p:cNvGrpSpPr/>
          <p:nvPr/>
        </p:nvGrpSpPr>
        <p:grpSpPr>
          <a:xfrm>
            <a:off x="6191823" y="3215247"/>
            <a:ext cx="15623147" cy="2215991"/>
            <a:chOff x="12803000" y="3650676"/>
            <a:chExt cx="6764394" cy="22159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05EE7B-6632-4897-BFFB-8BCFC3BBB04E}"/>
                </a:ext>
              </a:extLst>
            </p:cNvPr>
            <p:cNvSpPr txBox="1"/>
            <p:nvPr/>
          </p:nvSpPr>
          <p:spPr>
            <a:xfrm>
              <a:off x="12803000" y="4158505"/>
              <a:ext cx="6764394" cy="120032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endParaRPr lang="en-US" sz="7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B28B3E-DC3A-48DD-B3F2-DD7CE97DE06A}"/>
                </a:ext>
              </a:extLst>
            </p:cNvPr>
            <p:cNvSpPr txBox="1"/>
            <p:nvPr/>
          </p:nvSpPr>
          <p:spPr>
            <a:xfrm>
              <a:off x="12874874" y="3650676"/>
              <a:ext cx="79983" cy="221599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endParaRPr lang="en-US" sz="13800" b="1" dirty="0">
                <a:solidFill>
                  <a:srgbClr val="00B0F0">
                    <a:alpha val="25000"/>
                  </a:srgbClr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2842D6-8F84-4241-9774-1E9CDAEA2637}"/>
                </a:ext>
              </a:extLst>
            </p:cNvPr>
            <p:cNvSpPr txBox="1"/>
            <p:nvPr/>
          </p:nvSpPr>
          <p:spPr>
            <a:xfrm>
              <a:off x="12874874" y="4250839"/>
              <a:ext cx="79983" cy="101566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endParaRPr lang="en-US" sz="60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</p:grp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Power BI Tiles">
                <a:extLst>
                  <a:ext uri="{FF2B5EF4-FFF2-40B4-BE49-F238E27FC236}">
                    <a16:creationId xmlns:a16="http://schemas.microsoft.com/office/drawing/2014/main" id="{A6FDE64E-1154-4D81-846C-64B8995476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97128" y="2424671"/>
              <a:ext cx="19050000" cy="1065440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Add-in 4" title="Power BI Tiles">
                <a:extLst>
                  <a:ext uri="{FF2B5EF4-FFF2-40B4-BE49-F238E27FC236}">
                    <a16:creationId xmlns:a16="http://schemas.microsoft.com/office/drawing/2014/main" id="{A6FDE64E-1154-4D81-846C-64B8995476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7128" y="2424671"/>
                <a:ext cx="19050000" cy="106544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17300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961641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5 Ways To Find New Investors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4372066" y="3972823"/>
            <a:ext cx="7218643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u="sng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Company narrative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2744196" y="3654396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2588704" y="3992949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4446325" y="5342425"/>
            <a:ext cx="3105337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Website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2635191" y="5109449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2588704" y="5448002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4372066" y="6821733"/>
            <a:ext cx="7404591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Thought-leadership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2689695" y="6560125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2662443" y="6898678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448039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Do or Don’t – There Is No Try</a:t>
            </a: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47481-24B1-4B89-BFAB-9F69022EF982}"/>
              </a:ext>
            </a:extLst>
          </p:cNvPr>
          <p:cNvSpPr txBox="1"/>
          <p:nvPr/>
        </p:nvSpPr>
        <p:spPr>
          <a:xfrm>
            <a:off x="4470370" y="8350260"/>
            <a:ext cx="317907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LinkedIn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3A006-370D-4EB4-8D1E-33383CC48A05}"/>
              </a:ext>
            </a:extLst>
          </p:cNvPr>
          <p:cNvSpPr txBox="1"/>
          <p:nvPr/>
        </p:nvSpPr>
        <p:spPr>
          <a:xfrm>
            <a:off x="2588704" y="8088652"/>
            <a:ext cx="949299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6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8005D-97DF-44DE-9FF3-D97D6901E913}"/>
              </a:ext>
            </a:extLst>
          </p:cNvPr>
          <p:cNvSpPr txBox="1"/>
          <p:nvPr/>
        </p:nvSpPr>
        <p:spPr>
          <a:xfrm>
            <a:off x="2603131" y="8427205"/>
            <a:ext cx="93487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7030A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6B8A0F-D2B0-4A3B-82D7-32EE980CA89D}"/>
              </a:ext>
            </a:extLst>
          </p:cNvPr>
          <p:cNvSpPr txBox="1"/>
          <p:nvPr/>
        </p:nvSpPr>
        <p:spPr>
          <a:xfrm>
            <a:off x="4372066" y="10070982"/>
            <a:ext cx="8444941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Online events and calls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11A64-D1C9-484A-8080-4671D63372AA}"/>
              </a:ext>
            </a:extLst>
          </p:cNvPr>
          <p:cNvSpPr txBox="1"/>
          <p:nvPr/>
        </p:nvSpPr>
        <p:spPr>
          <a:xfrm>
            <a:off x="2638398" y="9801843"/>
            <a:ext cx="918842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lumMod val="75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FFE84-9392-4FF3-A3ED-213902F7EFCA}"/>
              </a:ext>
            </a:extLst>
          </p:cNvPr>
          <p:cNvSpPr txBox="1"/>
          <p:nvPr/>
        </p:nvSpPr>
        <p:spPr>
          <a:xfrm>
            <a:off x="2636795" y="10140396"/>
            <a:ext cx="920445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70694334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23552" y="636927"/>
            <a:ext cx="69137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GTM – Go To Market</a:t>
            </a:r>
          </a:p>
        </p:txBody>
      </p:sp>
      <p:sp>
        <p:nvSpPr>
          <p:cNvPr id="339" name="Shape 339"/>
          <p:cNvSpPr/>
          <p:nvPr/>
        </p:nvSpPr>
        <p:spPr>
          <a:xfrm>
            <a:off x="723552" y="1605867"/>
            <a:ext cx="731931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The REAL Plan – IF YOU ONLY DO ONE THING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B247C-9157-7521-1225-B25FB1C40AD2}"/>
              </a:ext>
            </a:extLst>
          </p:cNvPr>
          <p:cNvSpPr txBox="1"/>
          <p:nvPr/>
        </p:nvSpPr>
        <p:spPr>
          <a:xfrm>
            <a:off x="7865109" y="3400968"/>
            <a:ext cx="4528805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Fund Narrative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C184332-B71F-E287-99A2-43FAE8A8E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130" y="2737740"/>
            <a:ext cx="3726183" cy="2334221"/>
          </a:xfrm>
          <a:custGeom>
            <a:avLst/>
            <a:gdLst>
              <a:gd name="T0" fmla="*/ 0 w 2300"/>
              <a:gd name="T1" fmla="*/ 1119 h 1443"/>
              <a:gd name="T2" fmla="*/ 0 w 2300"/>
              <a:gd name="T3" fmla="*/ 326 h 1443"/>
              <a:gd name="T4" fmla="*/ 0 w 2300"/>
              <a:gd name="T5" fmla="*/ 326 h 1443"/>
              <a:gd name="T6" fmla="*/ 71 w 2300"/>
              <a:gd name="T7" fmla="*/ 255 h 1443"/>
              <a:gd name="T8" fmla="*/ 1151 w 2300"/>
              <a:gd name="T9" fmla="*/ 255 h 1443"/>
              <a:gd name="T10" fmla="*/ 1151 w 2300"/>
              <a:gd name="T11" fmla="*/ 255 h 1443"/>
              <a:gd name="T12" fmla="*/ 1223 w 2300"/>
              <a:gd name="T13" fmla="*/ 184 h 1443"/>
              <a:gd name="T14" fmla="*/ 1223 w 2300"/>
              <a:gd name="T15" fmla="*/ 91 h 1443"/>
              <a:gd name="T16" fmla="*/ 1223 w 2300"/>
              <a:gd name="T17" fmla="*/ 91 h 1443"/>
              <a:gd name="T18" fmla="*/ 1334 w 2300"/>
              <a:gd name="T19" fmla="*/ 33 h 1443"/>
              <a:gd name="T20" fmla="*/ 2257 w 2300"/>
              <a:gd name="T21" fmla="*/ 662 h 1443"/>
              <a:gd name="T22" fmla="*/ 2257 w 2300"/>
              <a:gd name="T23" fmla="*/ 662 h 1443"/>
              <a:gd name="T24" fmla="*/ 2257 w 2300"/>
              <a:gd name="T25" fmla="*/ 780 h 1443"/>
              <a:gd name="T26" fmla="*/ 1334 w 2300"/>
              <a:gd name="T27" fmla="*/ 1409 h 1443"/>
              <a:gd name="T28" fmla="*/ 1334 w 2300"/>
              <a:gd name="T29" fmla="*/ 1409 h 1443"/>
              <a:gd name="T30" fmla="*/ 1223 w 2300"/>
              <a:gd name="T31" fmla="*/ 1350 h 1443"/>
              <a:gd name="T32" fmla="*/ 1223 w 2300"/>
              <a:gd name="T33" fmla="*/ 1261 h 1443"/>
              <a:gd name="T34" fmla="*/ 1223 w 2300"/>
              <a:gd name="T35" fmla="*/ 1261 h 1443"/>
              <a:gd name="T36" fmla="*/ 1151 w 2300"/>
              <a:gd name="T37" fmla="*/ 1190 h 1443"/>
              <a:gd name="T38" fmla="*/ 71 w 2300"/>
              <a:gd name="T39" fmla="*/ 1190 h 1443"/>
              <a:gd name="T40" fmla="*/ 71 w 2300"/>
              <a:gd name="T41" fmla="*/ 1190 h 1443"/>
              <a:gd name="T42" fmla="*/ 0 w 2300"/>
              <a:gd name="T43" fmla="*/ 1119 h 1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00" h="1443">
                <a:moveTo>
                  <a:pt x="0" y="1119"/>
                </a:moveTo>
                <a:lnTo>
                  <a:pt x="0" y="326"/>
                </a:lnTo>
                <a:lnTo>
                  <a:pt x="0" y="326"/>
                </a:lnTo>
                <a:cubicBezTo>
                  <a:pt x="0" y="287"/>
                  <a:pt x="33" y="255"/>
                  <a:pt x="71" y="255"/>
                </a:cubicBezTo>
                <a:lnTo>
                  <a:pt x="1151" y="255"/>
                </a:lnTo>
                <a:lnTo>
                  <a:pt x="1151" y="255"/>
                </a:lnTo>
                <a:cubicBezTo>
                  <a:pt x="1190" y="255"/>
                  <a:pt x="1223" y="223"/>
                  <a:pt x="1223" y="184"/>
                </a:cubicBezTo>
                <a:lnTo>
                  <a:pt x="1223" y="91"/>
                </a:lnTo>
                <a:lnTo>
                  <a:pt x="1223" y="91"/>
                </a:lnTo>
                <a:cubicBezTo>
                  <a:pt x="1223" y="34"/>
                  <a:pt x="1287" y="0"/>
                  <a:pt x="1334" y="33"/>
                </a:cubicBezTo>
                <a:lnTo>
                  <a:pt x="2257" y="662"/>
                </a:lnTo>
                <a:lnTo>
                  <a:pt x="2257" y="662"/>
                </a:lnTo>
                <a:cubicBezTo>
                  <a:pt x="2299" y="690"/>
                  <a:pt x="2299" y="751"/>
                  <a:pt x="2257" y="780"/>
                </a:cubicBezTo>
                <a:lnTo>
                  <a:pt x="1334" y="1409"/>
                </a:lnTo>
                <a:lnTo>
                  <a:pt x="1334" y="1409"/>
                </a:lnTo>
                <a:cubicBezTo>
                  <a:pt x="1287" y="1442"/>
                  <a:pt x="1223" y="1407"/>
                  <a:pt x="1223" y="1350"/>
                </a:cubicBezTo>
                <a:lnTo>
                  <a:pt x="1223" y="1261"/>
                </a:lnTo>
                <a:lnTo>
                  <a:pt x="1223" y="1261"/>
                </a:lnTo>
                <a:cubicBezTo>
                  <a:pt x="1223" y="1221"/>
                  <a:pt x="1190" y="1190"/>
                  <a:pt x="1151" y="1190"/>
                </a:cubicBezTo>
                <a:lnTo>
                  <a:pt x="71" y="1190"/>
                </a:lnTo>
                <a:lnTo>
                  <a:pt x="71" y="1190"/>
                </a:lnTo>
                <a:cubicBezTo>
                  <a:pt x="33" y="1190"/>
                  <a:pt x="0" y="1158"/>
                  <a:pt x="0" y="111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6B58ABC-1FF3-41AC-939E-80C29ACC2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071" y="6459487"/>
            <a:ext cx="3726183" cy="2334221"/>
          </a:xfrm>
          <a:custGeom>
            <a:avLst/>
            <a:gdLst>
              <a:gd name="T0" fmla="*/ 0 w 2300"/>
              <a:gd name="T1" fmla="*/ 1117 h 1441"/>
              <a:gd name="T2" fmla="*/ 0 w 2300"/>
              <a:gd name="T3" fmla="*/ 326 h 1441"/>
              <a:gd name="T4" fmla="*/ 0 w 2300"/>
              <a:gd name="T5" fmla="*/ 326 h 1441"/>
              <a:gd name="T6" fmla="*/ 71 w 2300"/>
              <a:gd name="T7" fmla="*/ 254 h 1441"/>
              <a:gd name="T8" fmla="*/ 1152 w 2300"/>
              <a:gd name="T9" fmla="*/ 254 h 1441"/>
              <a:gd name="T10" fmla="*/ 1152 w 2300"/>
              <a:gd name="T11" fmla="*/ 254 h 1441"/>
              <a:gd name="T12" fmla="*/ 1223 w 2300"/>
              <a:gd name="T13" fmla="*/ 183 h 1441"/>
              <a:gd name="T14" fmla="*/ 1223 w 2300"/>
              <a:gd name="T15" fmla="*/ 91 h 1441"/>
              <a:gd name="T16" fmla="*/ 1223 w 2300"/>
              <a:gd name="T17" fmla="*/ 91 h 1441"/>
              <a:gd name="T18" fmla="*/ 1335 w 2300"/>
              <a:gd name="T19" fmla="*/ 32 h 1441"/>
              <a:gd name="T20" fmla="*/ 2258 w 2300"/>
              <a:gd name="T21" fmla="*/ 662 h 1441"/>
              <a:gd name="T22" fmla="*/ 2258 w 2300"/>
              <a:gd name="T23" fmla="*/ 662 h 1441"/>
              <a:gd name="T24" fmla="*/ 2258 w 2300"/>
              <a:gd name="T25" fmla="*/ 779 h 1441"/>
              <a:gd name="T26" fmla="*/ 1335 w 2300"/>
              <a:gd name="T27" fmla="*/ 1408 h 1441"/>
              <a:gd name="T28" fmla="*/ 1335 w 2300"/>
              <a:gd name="T29" fmla="*/ 1408 h 1441"/>
              <a:gd name="T30" fmla="*/ 1223 w 2300"/>
              <a:gd name="T31" fmla="*/ 1349 h 1441"/>
              <a:gd name="T32" fmla="*/ 1223 w 2300"/>
              <a:gd name="T33" fmla="*/ 1260 h 1441"/>
              <a:gd name="T34" fmla="*/ 1223 w 2300"/>
              <a:gd name="T35" fmla="*/ 1260 h 1441"/>
              <a:gd name="T36" fmla="*/ 1152 w 2300"/>
              <a:gd name="T37" fmla="*/ 1189 h 1441"/>
              <a:gd name="T38" fmla="*/ 71 w 2300"/>
              <a:gd name="T39" fmla="*/ 1189 h 1441"/>
              <a:gd name="T40" fmla="*/ 71 w 2300"/>
              <a:gd name="T41" fmla="*/ 1189 h 1441"/>
              <a:gd name="T42" fmla="*/ 0 w 2300"/>
              <a:gd name="T43" fmla="*/ 1117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00" h="1441">
                <a:moveTo>
                  <a:pt x="0" y="1117"/>
                </a:moveTo>
                <a:lnTo>
                  <a:pt x="0" y="326"/>
                </a:lnTo>
                <a:lnTo>
                  <a:pt x="0" y="326"/>
                </a:lnTo>
                <a:cubicBezTo>
                  <a:pt x="0" y="286"/>
                  <a:pt x="31" y="254"/>
                  <a:pt x="71" y="254"/>
                </a:cubicBezTo>
                <a:lnTo>
                  <a:pt x="1152" y="254"/>
                </a:lnTo>
                <a:lnTo>
                  <a:pt x="1152" y="254"/>
                </a:lnTo>
                <a:cubicBezTo>
                  <a:pt x="1191" y="254"/>
                  <a:pt x="1223" y="223"/>
                  <a:pt x="1223" y="183"/>
                </a:cubicBezTo>
                <a:lnTo>
                  <a:pt x="1223" y="91"/>
                </a:lnTo>
                <a:lnTo>
                  <a:pt x="1223" y="91"/>
                </a:lnTo>
                <a:cubicBezTo>
                  <a:pt x="1223" y="34"/>
                  <a:pt x="1287" y="0"/>
                  <a:pt x="1335" y="32"/>
                </a:cubicBezTo>
                <a:lnTo>
                  <a:pt x="2258" y="662"/>
                </a:lnTo>
                <a:lnTo>
                  <a:pt x="2258" y="662"/>
                </a:lnTo>
                <a:cubicBezTo>
                  <a:pt x="2299" y="690"/>
                  <a:pt x="2299" y="751"/>
                  <a:pt x="2258" y="779"/>
                </a:cubicBezTo>
                <a:lnTo>
                  <a:pt x="1335" y="1408"/>
                </a:lnTo>
                <a:lnTo>
                  <a:pt x="1335" y="1408"/>
                </a:lnTo>
                <a:cubicBezTo>
                  <a:pt x="1287" y="1440"/>
                  <a:pt x="1223" y="1406"/>
                  <a:pt x="1223" y="1349"/>
                </a:cubicBezTo>
                <a:lnTo>
                  <a:pt x="1223" y="1260"/>
                </a:lnTo>
                <a:lnTo>
                  <a:pt x="1223" y="1260"/>
                </a:lnTo>
                <a:cubicBezTo>
                  <a:pt x="1223" y="1221"/>
                  <a:pt x="1191" y="1189"/>
                  <a:pt x="1152" y="1189"/>
                </a:cubicBezTo>
                <a:lnTo>
                  <a:pt x="71" y="1189"/>
                </a:lnTo>
                <a:lnTo>
                  <a:pt x="71" y="1189"/>
                </a:lnTo>
                <a:cubicBezTo>
                  <a:pt x="31" y="1189"/>
                  <a:pt x="0" y="1157"/>
                  <a:pt x="0" y="111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2AC3A260-B20D-9FB5-67B3-60361B8F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6014" y="10181235"/>
            <a:ext cx="3726183" cy="2334221"/>
          </a:xfrm>
          <a:custGeom>
            <a:avLst/>
            <a:gdLst>
              <a:gd name="T0" fmla="*/ 0 w 2300"/>
              <a:gd name="T1" fmla="*/ 1118 h 1442"/>
              <a:gd name="T2" fmla="*/ 0 w 2300"/>
              <a:gd name="T3" fmla="*/ 326 h 1442"/>
              <a:gd name="T4" fmla="*/ 0 w 2300"/>
              <a:gd name="T5" fmla="*/ 326 h 1442"/>
              <a:gd name="T6" fmla="*/ 71 w 2300"/>
              <a:gd name="T7" fmla="*/ 254 h 1442"/>
              <a:gd name="T8" fmla="*/ 1152 w 2300"/>
              <a:gd name="T9" fmla="*/ 254 h 1442"/>
              <a:gd name="T10" fmla="*/ 1152 w 2300"/>
              <a:gd name="T11" fmla="*/ 254 h 1442"/>
              <a:gd name="T12" fmla="*/ 1223 w 2300"/>
              <a:gd name="T13" fmla="*/ 183 h 1442"/>
              <a:gd name="T14" fmla="*/ 1223 w 2300"/>
              <a:gd name="T15" fmla="*/ 91 h 1442"/>
              <a:gd name="T16" fmla="*/ 1223 w 2300"/>
              <a:gd name="T17" fmla="*/ 91 h 1442"/>
              <a:gd name="T18" fmla="*/ 1334 w 2300"/>
              <a:gd name="T19" fmla="*/ 32 h 1442"/>
              <a:gd name="T20" fmla="*/ 2258 w 2300"/>
              <a:gd name="T21" fmla="*/ 662 h 1442"/>
              <a:gd name="T22" fmla="*/ 2258 w 2300"/>
              <a:gd name="T23" fmla="*/ 662 h 1442"/>
              <a:gd name="T24" fmla="*/ 2258 w 2300"/>
              <a:gd name="T25" fmla="*/ 779 h 1442"/>
              <a:gd name="T26" fmla="*/ 1334 w 2300"/>
              <a:gd name="T27" fmla="*/ 1409 h 1442"/>
              <a:gd name="T28" fmla="*/ 1334 w 2300"/>
              <a:gd name="T29" fmla="*/ 1409 h 1442"/>
              <a:gd name="T30" fmla="*/ 1223 w 2300"/>
              <a:gd name="T31" fmla="*/ 1350 h 1442"/>
              <a:gd name="T32" fmla="*/ 1223 w 2300"/>
              <a:gd name="T33" fmla="*/ 1260 h 1442"/>
              <a:gd name="T34" fmla="*/ 1223 w 2300"/>
              <a:gd name="T35" fmla="*/ 1260 h 1442"/>
              <a:gd name="T36" fmla="*/ 1152 w 2300"/>
              <a:gd name="T37" fmla="*/ 1189 h 1442"/>
              <a:gd name="T38" fmla="*/ 71 w 2300"/>
              <a:gd name="T39" fmla="*/ 1189 h 1442"/>
              <a:gd name="T40" fmla="*/ 71 w 2300"/>
              <a:gd name="T41" fmla="*/ 1189 h 1442"/>
              <a:gd name="T42" fmla="*/ 0 w 2300"/>
              <a:gd name="T43" fmla="*/ 1118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00" h="1442">
                <a:moveTo>
                  <a:pt x="0" y="1118"/>
                </a:moveTo>
                <a:lnTo>
                  <a:pt x="0" y="326"/>
                </a:lnTo>
                <a:lnTo>
                  <a:pt x="0" y="326"/>
                </a:lnTo>
                <a:cubicBezTo>
                  <a:pt x="0" y="286"/>
                  <a:pt x="32" y="254"/>
                  <a:pt x="71" y="254"/>
                </a:cubicBezTo>
                <a:lnTo>
                  <a:pt x="1152" y="254"/>
                </a:lnTo>
                <a:lnTo>
                  <a:pt x="1152" y="254"/>
                </a:lnTo>
                <a:cubicBezTo>
                  <a:pt x="1191" y="254"/>
                  <a:pt x="1223" y="223"/>
                  <a:pt x="1223" y="183"/>
                </a:cubicBezTo>
                <a:lnTo>
                  <a:pt x="1223" y="91"/>
                </a:lnTo>
                <a:lnTo>
                  <a:pt x="1223" y="91"/>
                </a:lnTo>
                <a:cubicBezTo>
                  <a:pt x="1223" y="34"/>
                  <a:pt x="1287" y="0"/>
                  <a:pt x="1334" y="32"/>
                </a:cubicBezTo>
                <a:lnTo>
                  <a:pt x="2258" y="662"/>
                </a:lnTo>
                <a:lnTo>
                  <a:pt x="2258" y="662"/>
                </a:lnTo>
                <a:cubicBezTo>
                  <a:pt x="2299" y="690"/>
                  <a:pt x="2299" y="751"/>
                  <a:pt x="2258" y="779"/>
                </a:cubicBezTo>
                <a:lnTo>
                  <a:pt x="1334" y="1409"/>
                </a:lnTo>
                <a:lnTo>
                  <a:pt x="1334" y="1409"/>
                </a:lnTo>
                <a:cubicBezTo>
                  <a:pt x="1287" y="1441"/>
                  <a:pt x="1223" y="1407"/>
                  <a:pt x="1223" y="1350"/>
                </a:cubicBezTo>
                <a:lnTo>
                  <a:pt x="1223" y="1260"/>
                </a:lnTo>
                <a:lnTo>
                  <a:pt x="1223" y="1260"/>
                </a:lnTo>
                <a:cubicBezTo>
                  <a:pt x="1223" y="1221"/>
                  <a:pt x="1191" y="1189"/>
                  <a:pt x="1152" y="1189"/>
                </a:cubicBezTo>
                <a:lnTo>
                  <a:pt x="71" y="1189"/>
                </a:lnTo>
                <a:lnTo>
                  <a:pt x="71" y="1189"/>
                </a:lnTo>
                <a:cubicBezTo>
                  <a:pt x="32" y="1189"/>
                  <a:pt x="0" y="1158"/>
                  <a:pt x="0" y="111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2D93A-5BB2-7B25-B28C-F5DAE7F9DFC8}"/>
              </a:ext>
            </a:extLst>
          </p:cNvPr>
          <p:cNvSpPr txBox="1"/>
          <p:nvPr/>
        </p:nvSpPr>
        <p:spPr>
          <a:xfrm>
            <a:off x="5027071" y="3397018"/>
            <a:ext cx="97494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3B0094-1E13-CD9D-17B6-C76916918B06}"/>
              </a:ext>
            </a:extLst>
          </p:cNvPr>
          <p:cNvSpPr txBox="1"/>
          <p:nvPr/>
        </p:nvSpPr>
        <p:spPr>
          <a:xfrm>
            <a:off x="6739480" y="7118765"/>
            <a:ext cx="1125629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F4605-297A-3580-AB0E-B18703639467}"/>
              </a:ext>
            </a:extLst>
          </p:cNvPr>
          <p:cNvSpPr txBox="1"/>
          <p:nvPr/>
        </p:nvSpPr>
        <p:spPr>
          <a:xfrm>
            <a:off x="8362775" y="10840513"/>
            <a:ext cx="115127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6CB8B6-09BF-8A8B-CE4C-920588881317}"/>
              </a:ext>
            </a:extLst>
          </p:cNvPr>
          <p:cNvSpPr txBox="1"/>
          <p:nvPr/>
        </p:nvSpPr>
        <p:spPr>
          <a:xfrm>
            <a:off x="9626664" y="7118765"/>
            <a:ext cx="6102954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Ideal Investor Profile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A3F330-A21A-5D97-E66B-3259C186E4D0}"/>
              </a:ext>
            </a:extLst>
          </p:cNvPr>
          <p:cNvSpPr txBox="1"/>
          <p:nvPr/>
        </p:nvSpPr>
        <p:spPr>
          <a:xfrm>
            <a:off x="10827318" y="10963623"/>
            <a:ext cx="5275803" cy="76944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Top 100 Investors</a:t>
            </a:r>
          </a:p>
        </p:txBody>
      </p:sp>
      <p:pic>
        <p:nvPicPr>
          <p:cNvPr id="18" name="Graphic 17" descr="Brain in head outline">
            <a:extLst>
              <a:ext uri="{FF2B5EF4-FFF2-40B4-BE49-F238E27FC236}">
                <a16:creationId xmlns:a16="http://schemas.microsoft.com/office/drawing/2014/main" id="{3243AE06-0713-1496-EE03-621F524B9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2794" y="3191368"/>
            <a:ext cx="1426961" cy="1426961"/>
          </a:xfrm>
          <a:prstGeom prst="rect">
            <a:avLst/>
          </a:prstGeom>
        </p:spPr>
      </p:pic>
      <p:pic>
        <p:nvPicPr>
          <p:cNvPr id="19" name="Graphic 18" descr="Brain in head outline">
            <a:extLst>
              <a:ext uri="{FF2B5EF4-FFF2-40B4-BE49-F238E27FC236}">
                <a16:creationId xmlns:a16="http://schemas.microsoft.com/office/drawing/2014/main" id="{2BAF8CA7-6340-5AB4-CBC6-4BE8D97FD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221" y="6913115"/>
            <a:ext cx="1426961" cy="1426961"/>
          </a:xfrm>
          <a:prstGeom prst="rect">
            <a:avLst/>
          </a:prstGeom>
        </p:spPr>
      </p:pic>
      <p:pic>
        <p:nvPicPr>
          <p:cNvPr id="20" name="Graphic 19" descr="Brain in head outline">
            <a:extLst>
              <a:ext uri="{FF2B5EF4-FFF2-40B4-BE49-F238E27FC236}">
                <a16:creationId xmlns:a16="http://schemas.microsoft.com/office/drawing/2014/main" id="{4C084B17-BB61-CF7B-18D7-2962FBD6E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0162" y="10634862"/>
            <a:ext cx="1426961" cy="14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7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22">
            <a:extLst>
              <a:ext uri="{FF2B5EF4-FFF2-40B4-BE49-F238E27FC236}">
                <a16:creationId xmlns:a16="http://schemas.microsoft.com/office/drawing/2014/main" id="{9F68D14D-D865-CBC1-E67D-808E287A6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2347" y="4320291"/>
            <a:ext cx="4338217" cy="927064"/>
          </a:xfrm>
          <a:custGeom>
            <a:avLst/>
            <a:gdLst>
              <a:gd name="connsiteX0" fmla="*/ 0 w 4338217"/>
              <a:gd name="connsiteY0" fmla="*/ 774502 h 927064"/>
              <a:gd name="connsiteX1" fmla="*/ 37167 w 4338217"/>
              <a:gd name="connsiteY1" fmla="*/ 774502 h 927064"/>
              <a:gd name="connsiteX2" fmla="*/ 37167 w 4338217"/>
              <a:gd name="connsiteY2" fmla="*/ 927064 h 927064"/>
              <a:gd name="connsiteX3" fmla="*/ 0 w 4338217"/>
              <a:gd name="connsiteY3" fmla="*/ 927064 h 927064"/>
              <a:gd name="connsiteX4" fmla="*/ 4300967 w 4338217"/>
              <a:gd name="connsiteY4" fmla="*/ 576756 h 927064"/>
              <a:gd name="connsiteX5" fmla="*/ 4338217 w 4338217"/>
              <a:gd name="connsiteY5" fmla="*/ 576756 h 927064"/>
              <a:gd name="connsiteX6" fmla="*/ 4338217 w 4338217"/>
              <a:gd name="connsiteY6" fmla="*/ 729318 h 927064"/>
              <a:gd name="connsiteX7" fmla="*/ 4300967 w 4338217"/>
              <a:gd name="connsiteY7" fmla="*/ 729318 h 927064"/>
              <a:gd name="connsiteX8" fmla="*/ 0 w 4338217"/>
              <a:gd name="connsiteY8" fmla="*/ 472392 h 927064"/>
              <a:gd name="connsiteX9" fmla="*/ 37167 w 4338217"/>
              <a:gd name="connsiteY9" fmla="*/ 472392 h 927064"/>
              <a:gd name="connsiteX10" fmla="*/ 37167 w 4338217"/>
              <a:gd name="connsiteY10" fmla="*/ 624944 h 927064"/>
              <a:gd name="connsiteX11" fmla="*/ 0 w 4338217"/>
              <a:gd name="connsiteY11" fmla="*/ 624944 h 927064"/>
              <a:gd name="connsiteX12" fmla="*/ 4328010 w 4338217"/>
              <a:gd name="connsiteY12" fmla="*/ 269152 h 927064"/>
              <a:gd name="connsiteX13" fmla="*/ 4338151 w 4338217"/>
              <a:gd name="connsiteY13" fmla="*/ 349129 h 927064"/>
              <a:gd name="connsiteX14" fmla="*/ 4338151 w 4338217"/>
              <a:gd name="connsiteY14" fmla="*/ 421724 h 927064"/>
              <a:gd name="connsiteX15" fmla="*/ 4298854 w 4338217"/>
              <a:gd name="connsiteY15" fmla="*/ 421724 h 927064"/>
              <a:gd name="connsiteX16" fmla="*/ 4298854 w 4338217"/>
              <a:gd name="connsiteY16" fmla="*/ 349129 h 927064"/>
              <a:gd name="connsiteX17" fmla="*/ 4289981 w 4338217"/>
              <a:gd name="connsiteY17" fmla="*/ 276535 h 927064"/>
              <a:gd name="connsiteX18" fmla="*/ 49189 w 4338217"/>
              <a:gd name="connsiteY18" fmla="*/ 164788 h 927064"/>
              <a:gd name="connsiteX19" fmla="*/ 81162 w 4338217"/>
              <a:gd name="connsiteY19" fmla="*/ 186280 h 927064"/>
              <a:gd name="connsiteX20" fmla="*/ 35662 w 4338217"/>
              <a:gd name="connsiteY20" fmla="*/ 322817 h 927064"/>
              <a:gd name="connsiteX21" fmla="*/ 0 w 4338217"/>
              <a:gd name="connsiteY21" fmla="*/ 319024 h 927064"/>
              <a:gd name="connsiteX22" fmla="*/ 49189 w 4338217"/>
              <a:gd name="connsiteY22" fmla="*/ 164788 h 927064"/>
              <a:gd name="connsiteX23" fmla="*/ 4128982 w 4338217"/>
              <a:gd name="connsiteY23" fmla="*/ 27463 h 927064"/>
              <a:gd name="connsiteX24" fmla="*/ 4255793 w 4338217"/>
              <a:gd name="connsiteY24" fmla="*/ 122413 h 927064"/>
              <a:gd name="connsiteX25" fmla="*/ 4227476 w 4338217"/>
              <a:gd name="connsiteY25" fmla="*/ 147075 h 927064"/>
              <a:gd name="connsiteX26" fmla="*/ 4114208 w 4338217"/>
              <a:gd name="connsiteY26" fmla="*/ 61990 h 927064"/>
              <a:gd name="connsiteX27" fmla="*/ 3823084 w 4338217"/>
              <a:gd name="connsiteY27" fmla="*/ 0 h 927064"/>
              <a:gd name="connsiteX28" fmla="*/ 3975636 w 4338217"/>
              <a:gd name="connsiteY28" fmla="*/ 0 h 927064"/>
              <a:gd name="connsiteX29" fmla="*/ 3975636 w 4338217"/>
              <a:gd name="connsiteY29" fmla="*/ 37248 h 927064"/>
              <a:gd name="connsiteX30" fmla="*/ 3823084 w 4338217"/>
              <a:gd name="connsiteY30" fmla="*/ 37248 h 927064"/>
              <a:gd name="connsiteX31" fmla="*/ 3515479 w 4338217"/>
              <a:gd name="connsiteY31" fmla="*/ 0 h 927064"/>
              <a:gd name="connsiteX32" fmla="*/ 3668041 w 4338217"/>
              <a:gd name="connsiteY32" fmla="*/ 0 h 927064"/>
              <a:gd name="connsiteX33" fmla="*/ 3668041 w 4338217"/>
              <a:gd name="connsiteY33" fmla="*/ 37248 h 927064"/>
              <a:gd name="connsiteX34" fmla="*/ 3515479 w 4338217"/>
              <a:gd name="connsiteY34" fmla="*/ 37248 h 927064"/>
              <a:gd name="connsiteX35" fmla="*/ 3213366 w 4338217"/>
              <a:gd name="connsiteY35" fmla="*/ 0 h 927064"/>
              <a:gd name="connsiteX36" fmla="*/ 3365918 w 4338217"/>
              <a:gd name="connsiteY36" fmla="*/ 0 h 927064"/>
              <a:gd name="connsiteX37" fmla="*/ 3365918 w 4338217"/>
              <a:gd name="connsiteY37" fmla="*/ 37248 h 927064"/>
              <a:gd name="connsiteX38" fmla="*/ 3213366 w 4338217"/>
              <a:gd name="connsiteY38" fmla="*/ 37248 h 927064"/>
              <a:gd name="connsiteX39" fmla="*/ 2905762 w 4338217"/>
              <a:gd name="connsiteY39" fmla="*/ 0 h 927064"/>
              <a:gd name="connsiteX40" fmla="*/ 3058314 w 4338217"/>
              <a:gd name="connsiteY40" fmla="*/ 0 h 927064"/>
              <a:gd name="connsiteX41" fmla="*/ 3058314 w 4338217"/>
              <a:gd name="connsiteY41" fmla="*/ 37248 h 927064"/>
              <a:gd name="connsiteX42" fmla="*/ 2905762 w 4338217"/>
              <a:gd name="connsiteY42" fmla="*/ 37248 h 927064"/>
              <a:gd name="connsiteX43" fmla="*/ 2603652 w 4338217"/>
              <a:gd name="connsiteY43" fmla="*/ 0 h 927064"/>
              <a:gd name="connsiteX44" fmla="*/ 2756214 w 4338217"/>
              <a:gd name="connsiteY44" fmla="*/ 0 h 927064"/>
              <a:gd name="connsiteX45" fmla="*/ 2756214 w 4338217"/>
              <a:gd name="connsiteY45" fmla="*/ 37248 h 927064"/>
              <a:gd name="connsiteX46" fmla="*/ 2603652 w 4338217"/>
              <a:gd name="connsiteY46" fmla="*/ 37248 h 927064"/>
              <a:gd name="connsiteX47" fmla="*/ 2296047 w 4338217"/>
              <a:gd name="connsiteY47" fmla="*/ 0 h 927064"/>
              <a:gd name="connsiteX48" fmla="*/ 2448599 w 4338217"/>
              <a:gd name="connsiteY48" fmla="*/ 0 h 927064"/>
              <a:gd name="connsiteX49" fmla="*/ 2448599 w 4338217"/>
              <a:gd name="connsiteY49" fmla="*/ 37248 h 927064"/>
              <a:gd name="connsiteX50" fmla="*/ 2296047 w 4338217"/>
              <a:gd name="connsiteY50" fmla="*/ 37248 h 927064"/>
              <a:gd name="connsiteX51" fmla="*/ 1993934 w 4338217"/>
              <a:gd name="connsiteY51" fmla="*/ 0 h 927064"/>
              <a:gd name="connsiteX52" fmla="*/ 2146496 w 4338217"/>
              <a:gd name="connsiteY52" fmla="*/ 0 h 927064"/>
              <a:gd name="connsiteX53" fmla="*/ 2146496 w 4338217"/>
              <a:gd name="connsiteY53" fmla="*/ 37248 h 927064"/>
              <a:gd name="connsiteX54" fmla="*/ 1993934 w 4338217"/>
              <a:gd name="connsiteY54" fmla="*/ 37248 h 927064"/>
              <a:gd name="connsiteX55" fmla="*/ 1686330 w 4338217"/>
              <a:gd name="connsiteY55" fmla="*/ 0 h 927064"/>
              <a:gd name="connsiteX56" fmla="*/ 1838882 w 4338217"/>
              <a:gd name="connsiteY56" fmla="*/ 0 h 927064"/>
              <a:gd name="connsiteX57" fmla="*/ 1838882 w 4338217"/>
              <a:gd name="connsiteY57" fmla="*/ 37248 h 927064"/>
              <a:gd name="connsiteX58" fmla="*/ 1686330 w 4338217"/>
              <a:gd name="connsiteY58" fmla="*/ 37248 h 927064"/>
              <a:gd name="connsiteX59" fmla="*/ 1384220 w 4338217"/>
              <a:gd name="connsiteY59" fmla="*/ 0 h 927064"/>
              <a:gd name="connsiteX60" fmla="*/ 1536772 w 4338217"/>
              <a:gd name="connsiteY60" fmla="*/ 0 h 927064"/>
              <a:gd name="connsiteX61" fmla="*/ 1536772 w 4338217"/>
              <a:gd name="connsiteY61" fmla="*/ 37248 h 927064"/>
              <a:gd name="connsiteX62" fmla="*/ 1384220 w 4338217"/>
              <a:gd name="connsiteY62" fmla="*/ 37248 h 927064"/>
              <a:gd name="connsiteX63" fmla="*/ 1076616 w 4338217"/>
              <a:gd name="connsiteY63" fmla="*/ 0 h 927064"/>
              <a:gd name="connsiteX64" fmla="*/ 1229178 w 4338217"/>
              <a:gd name="connsiteY64" fmla="*/ 0 h 927064"/>
              <a:gd name="connsiteX65" fmla="*/ 1229178 w 4338217"/>
              <a:gd name="connsiteY65" fmla="*/ 37248 h 927064"/>
              <a:gd name="connsiteX66" fmla="*/ 1076616 w 4338217"/>
              <a:gd name="connsiteY66" fmla="*/ 37248 h 927064"/>
              <a:gd name="connsiteX67" fmla="*/ 774502 w 4338217"/>
              <a:gd name="connsiteY67" fmla="*/ 0 h 927064"/>
              <a:gd name="connsiteX68" fmla="*/ 927054 w 4338217"/>
              <a:gd name="connsiteY68" fmla="*/ 0 h 927064"/>
              <a:gd name="connsiteX69" fmla="*/ 927054 w 4338217"/>
              <a:gd name="connsiteY69" fmla="*/ 37248 h 927064"/>
              <a:gd name="connsiteX70" fmla="*/ 774502 w 4338217"/>
              <a:gd name="connsiteY70" fmla="*/ 37248 h 927064"/>
              <a:gd name="connsiteX71" fmla="*/ 466898 w 4338217"/>
              <a:gd name="connsiteY71" fmla="*/ 0 h 927064"/>
              <a:gd name="connsiteX72" fmla="*/ 619450 w 4338217"/>
              <a:gd name="connsiteY72" fmla="*/ 0 h 927064"/>
              <a:gd name="connsiteX73" fmla="*/ 619450 w 4338217"/>
              <a:gd name="connsiteY73" fmla="*/ 37248 h 927064"/>
              <a:gd name="connsiteX74" fmla="*/ 466898 w 4338217"/>
              <a:gd name="connsiteY74" fmla="*/ 37248 h 927064"/>
              <a:gd name="connsiteX75" fmla="*/ 314899 w 4338217"/>
              <a:gd name="connsiteY75" fmla="*/ 0 h 927064"/>
              <a:gd name="connsiteX76" fmla="*/ 317360 w 4338217"/>
              <a:gd name="connsiteY76" fmla="*/ 38122 h 927064"/>
              <a:gd name="connsiteX77" fmla="*/ 184475 w 4338217"/>
              <a:gd name="connsiteY77" fmla="*/ 81163 h 927064"/>
              <a:gd name="connsiteX78" fmla="*/ 164788 w 4338217"/>
              <a:gd name="connsiteY78" fmla="*/ 50419 h 927064"/>
              <a:gd name="connsiteX79" fmla="*/ 314899 w 4338217"/>
              <a:gd name="connsiteY79" fmla="*/ 0 h 92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338217" h="927064">
                <a:moveTo>
                  <a:pt x="0" y="774502"/>
                </a:moveTo>
                <a:lnTo>
                  <a:pt x="37167" y="774502"/>
                </a:lnTo>
                <a:lnTo>
                  <a:pt x="37167" y="927064"/>
                </a:lnTo>
                <a:lnTo>
                  <a:pt x="0" y="927064"/>
                </a:lnTo>
                <a:close/>
                <a:moveTo>
                  <a:pt x="4300967" y="576756"/>
                </a:moveTo>
                <a:lnTo>
                  <a:pt x="4338217" y="576756"/>
                </a:lnTo>
                <a:lnTo>
                  <a:pt x="4338217" y="729318"/>
                </a:lnTo>
                <a:lnTo>
                  <a:pt x="4300967" y="729318"/>
                </a:lnTo>
                <a:close/>
                <a:moveTo>
                  <a:pt x="0" y="472392"/>
                </a:moveTo>
                <a:lnTo>
                  <a:pt x="37167" y="472392"/>
                </a:lnTo>
                <a:lnTo>
                  <a:pt x="37167" y="624944"/>
                </a:lnTo>
                <a:lnTo>
                  <a:pt x="0" y="624944"/>
                </a:lnTo>
                <a:close/>
                <a:moveTo>
                  <a:pt x="4328010" y="269152"/>
                </a:moveTo>
                <a:cubicBezTo>
                  <a:pt x="4334348" y="294991"/>
                  <a:pt x="4338151" y="322060"/>
                  <a:pt x="4338151" y="349129"/>
                </a:cubicBezTo>
                <a:lnTo>
                  <a:pt x="4338151" y="421724"/>
                </a:lnTo>
                <a:lnTo>
                  <a:pt x="4298854" y="421724"/>
                </a:lnTo>
                <a:lnTo>
                  <a:pt x="4298854" y="349129"/>
                </a:lnTo>
                <a:cubicBezTo>
                  <a:pt x="4298854" y="325751"/>
                  <a:pt x="4296319" y="301143"/>
                  <a:pt x="4289981" y="276535"/>
                </a:cubicBezTo>
                <a:close/>
                <a:moveTo>
                  <a:pt x="49189" y="164788"/>
                </a:moveTo>
                <a:lnTo>
                  <a:pt x="81162" y="186280"/>
                </a:lnTo>
                <a:cubicBezTo>
                  <a:pt x="55338" y="228000"/>
                  <a:pt x="39351" y="273512"/>
                  <a:pt x="35662" y="322817"/>
                </a:cubicBezTo>
                <a:lnTo>
                  <a:pt x="0" y="319024"/>
                </a:lnTo>
                <a:cubicBezTo>
                  <a:pt x="3689" y="264662"/>
                  <a:pt x="22135" y="211565"/>
                  <a:pt x="49189" y="164788"/>
                </a:cubicBezTo>
                <a:close/>
                <a:moveTo>
                  <a:pt x="4128982" y="27463"/>
                </a:moveTo>
                <a:cubicBezTo>
                  <a:pt x="4178229" y="48426"/>
                  <a:pt x="4222551" y="81720"/>
                  <a:pt x="4255793" y="122413"/>
                </a:cubicBezTo>
                <a:lnTo>
                  <a:pt x="4227476" y="147075"/>
                </a:lnTo>
                <a:cubicBezTo>
                  <a:pt x="4196697" y="110082"/>
                  <a:pt x="4158530" y="81720"/>
                  <a:pt x="4114208" y="61990"/>
                </a:cubicBezTo>
                <a:close/>
                <a:moveTo>
                  <a:pt x="3823084" y="0"/>
                </a:moveTo>
                <a:lnTo>
                  <a:pt x="3975636" y="0"/>
                </a:lnTo>
                <a:lnTo>
                  <a:pt x="3975636" y="37248"/>
                </a:lnTo>
                <a:lnTo>
                  <a:pt x="3823084" y="37248"/>
                </a:lnTo>
                <a:close/>
                <a:moveTo>
                  <a:pt x="3515479" y="0"/>
                </a:moveTo>
                <a:lnTo>
                  <a:pt x="3668041" y="0"/>
                </a:lnTo>
                <a:lnTo>
                  <a:pt x="3668041" y="37248"/>
                </a:lnTo>
                <a:lnTo>
                  <a:pt x="3515479" y="37248"/>
                </a:lnTo>
                <a:close/>
                <a:moveTo>
                  <a:pt x="3213366" y="0"/>
                </a:moveTo>
                <a:lnTo>
                  <a:pt x="3365918" y="0"/>
                </a:lnTo>
                <a:lnTo>
                  <a:pt x="3365918" y="37248"/>
                </a:lnTo>
                <a:lnTo>
                  <a:pt x="3213366" y="37248"/>
                </a:lnTo>
                <a:close/>
                <a:moveTo>
                  <a:pt x="2905762" y="0"/>
                </a:moveTo>
                <a:lnTo>
                  <a:pt x="3058314" y="0"/>
                </a:lnTo>
                <a:lnTo>
                  <a:pt x="3058314" y="37248"/>
                </a:lnTo>
                <a:lnTo>
                  <a:pt x="2905762" y="37248"/>
                </a:lnTo>
                <a:close/>
                <a:moveTo>
                  <a:pt x="2603652" y="0"/>
                </a:moveTo>
                <a:lnTo>
                  <a:pt x="2756214" y="0"/>
                </a:lnTo>
                <a:lnTo>
                  <a:pt x="2756214" y="37248"/>
                </a:lnTo>
                <a:lnTo>
                  <a:pt x="2603652" y="37248"/>
                </a:lnTo>
                <a:close/>
                <a:moveTo>
                  <a:pt x="2296047" y="0"/>
                </a:moveTo>
                <a:lnTo>
                  <a:pt x="2448599" y="0"/>
                </a:lnTo>
                <a:lnTo>
                  <a:pt x="2448599" y="37248"/>
                </a:lnTo>
                <a:lnTo>
                  <a:pt x="2296047" y="37248"/>
                </a:lnTo>
                <a:close/>
                <a:moveTo>
                  <a:pt x="1993934" y="0"/>
                </a:moveTo>
                <a:lnTo>
                  <a:pt x="2146496" y="0"/>
                </a:lnTo>
                <a:lnTo>
                  <a:pt x="2146496" y="37248"/>
                </a:lnTo>
                <a:lnTo>
                  <a:pt x="1993934" y="37248"/>
                </a:lnTo>
                <a:close/>
                <a:moveTo>
                  <a:pt x="1686330" y="0"/>
                </a:moveTo>
                <a:lnTo>
                  <a:pt x="1838882" y="0"/>
                </a:lnTo>
                <a:lnTo>
                  <a:pt x="1838882" y="37248"/>
                </a:lnTo>
                <a:lnTo>
                  <a:pt x="1686330" y="37248"/>
                </a:lnTo>
                <a:close/>
                <a:moveTo>
                  <a:pt x="1384220" y="0"/>
                </a:moveTo>
                <a:lnTo>
                  <a:pt x="1536772" y="0"/>
                </a:lnTo>
                <a:lnTo>
                  <a:pt x="1536772" y="37248"/>
                </a:lnTo>
                <a:lnTo>
                  <a:pt x="1384220" y="37248"/>
                </a:lnTo>
                <a:close/>
                <a:moveTo>
                  <a:pt x="1076616" y="0"/>
                </a:moveTo>
                <a:lnTo>
                  <a:pt x="1229178" y="0"/>
                </a:lnTo>
                <a:lnTo>
                  <a:pt x="1229178" y="37248"/>
                </a:lnTo>
                <a:lnTo>
                  <a:pt x="1076616" y="37248"/>
                </a:lnTo>
                <a:close/>
                <a:moveTo>
                  <a:pt x="774502" y="0"/>
                </a:moveTo>
                <a:lnTo>
                  <a:pt x="927054" y="0"/>
                </a:lnTo>
                <a:lnTo>
                  <a:pt x="927054" y="37248"/>
                </a:lnTo>
                <a:lnTo>
                  <a:pt x="774502" y="37248"/>
                </a:lnTo>
                <a:close/>
                <a:moveTo>
                  <a:pt x="466898" y="0"/>
                </a:moveTo>
                <a:lnTo>
                  <a:pt x="619450" y="0"/>
                </a:lnTo>
                <a:lnTo>
                  <a:pt x="619450" y="37248"/>
                </a:lnTo>
                <a:lnTo>
                  <a:pt x="466898" y="37248"/>
                </a:lnTo>
                <a:close/>
                <a:moveTo>
                  <a:pt x="314899" y="0"/>
                </a:moveTo>
                <a:lnTo>
                  <a:pt x="317360" y="38122"/>
                </a:lnTo>
                <a:cubicBezTo>
                  <a:pt x="270604" y="41811"/>
                  <a:pt x="225078" y="56568"/>
                  <a:pt x="184475" y="81163"/>
                </a:cubicBezTo>
                <a:lnTo>
                  <a:pt x="164788" y="50419"/>
                </a:lnTo>
                <a:cubicBezTo>
                  <a:pt x="209083" y="22135"/>
                  <a:pt x="261991" y="4919"/>
                  <a:pt x="3148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3" name="Freeform: Shape 121">
            <a:extLst>
              <a:ext uri="{FF2B5EF4-FFF2-40B4-BE49-F238E27FC236}">
                <a16:creationId xmlns:a16="http://schemas.microsoft.com/office/drawing/2014/main" id="{EADD181D-FD1A-036E-E148-F1B11A3C6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424" y="4320291"/>
            <a:ext cx="4343709" cy="927064"/>
          </a:xfrm>
          <a:custGeom>
            <a:avLst/>
            <a:gdLst>
              <a:gd name="connsiteX0" fmla="*/ 0 w 4343709"/>
              <a:gd name="connsiteY0" fmla="*/ 774502 h 927064"/>
              <a:gd name="connsiteX1" fmla="*/ 37247 w 4343709"/>
              <a:gd name="connsiteY1" fmla="*/ 774502 h 927064"/>
              <a:gd name="connsiteX2" fmla="*/ 37247 w 4343709"/>
              <a:gd name="connsiteY2" fmla="*/ 927064 h 927064"/>
              <a:gd name="connsiteX3" fmla="*/ 0 w 4343709"/>
              <a:gd name="connsiteY3" fmla="*/ 927064 h 927064"/>
              <a:gd name="connsiteX4" fmla="*/ 4306461 w 4343709"/>
              <a:gd name="connsiteY4" fmla="*/ 576756 h 927064"/>
              <a:gd name="connsiteX5" fmla="*/ 4343709 w 4343709"/>
              <a:gd name="connsiteY5" fmla="*/ 576756 h 927064"/>
              <a:gd name="connsiteX6" fmla="*/ 4343709 w 4343709"/>
              <a:gd name="connsiteY6" fmla="*/ 729318 h 927064"/>
              <a:gd name="connsiteX7" fmla="*/ 4306461 w 4343709"/>
              <a:gd name="connsiteY7" fmla="*/ 729318 h 927064"/>
              <a:gd name="connsiteX8" fmla="*/ 0 w 4343709"/>
              <a:gd name="connsiteY8" fmla="*/ 472392 h 927064"/>
              <a:gd name="connsiteX9" fmla="*/ 37247 w 4343709"/>
              <a:gd name="connsiteY9" fmla="*/ 472392 h 927064"/>
              <a:gd name="connsiteX10" fmla="*/ 37247 w 4343709"/>
              <a:gd name="connsiteY10" fmla="*/ 624944 h 927064"/>
              <a:gd name="connsiteX11" fmla="*/ 0 w 4343709"/>
              <a:gd name="connsiteY11" fmla="*/ 624944 h 927064"/>
              <a:gd name="connsiteX12" fmla="*/ 4334503 w 4343709"/>
              <a:gd name="connsiteY12" fmla="*/ 269152 h 927064"/>
              <a:gd name="connsiteX13" fmla="*/ 4343609 w 4343709"/>
              <a:gd name="connsiteY13" fmla="*/ 349129 h 927064"/>
              <a:gd name="connsiteX14" fmla="*/ 4343609 w 4343709"/>
              <a:gd name="connsiteY14" fmla="*/ 421724 h 927064"/>
              <a:gd name="connsiteX15" fmla="*/ 4303281 w 4343709"/>
              <a:gd name="connsiteY15" fmla="*/ 421724 h 927064"/>
              <a:gd name="connsiteX16" fmla="*/ 4303281 w 4343709"/>
              <a:gd name="connsiteY16" fmla="*/ 349129 h 927064"/>
              <a:gd name="connsiteX17" fmla="*/ 4295475 w 4343709"/>
              <a:gd name="connsiteY17" fmla="*/ 276535 h 927064"/>
              <a:gd name="connsiteX18" fmla="*/ 55171 w 4343709"/>
              <a:gd name="connsiteY18" fmla="*/ 164788 h 927064"/>
              <a:gd name="connsiteX19" fmla="*/ 86675 w 4343709"/>
              <a:gd name="connsiteY19" fmla="*/ 186280 h 927064"/>
              <a:gd name="connsiteX20" fmla="*/ 41842 w 4343709"/>
              <a:gd name="connsiteY20" fmla="*/ 322817 h 927064"/>
              <a:gd name="connsiteX21" fmla="*/ 5491 w 4343709"/>
              <a:gd name="connsiteY21" fmla="*/ 319024 h 927064"/>
              <a:gd name="connsiteX22" fmla="*/ 55171 w 4343709"/>
              <a:gd name="connsiteY22" fmla="*/ 164788 h 927064"/>
              <a:gd name="connsiteX23" fmla="*/ 4135707 w 4343709"/>
              <a:gd name="connsiteY23" fmla="*/ 27463 h 927064"/>
              <a:gd name="connsiteX24" fmla="*/ 4261287 w 4343709"/>
              <a:gd name="connsiteY24" fmla="*/ 122413 h 927064"/>
              <a:gd name="connsiteX25" fmla="*/ 4232970 w 4343709"/>
              <a:gd name="connsiteY25" fmla="*/ 147075 h 927064"/>
              <a:gd name="connsiteX26" fmla="*/ 4119702 w 4343709"/>
              <a:gd name="connsiteY26" fmla="*/ 61990 h 927064"/>
              <a:gd name="connsiteX27" fmla="*/ 3828574 w 4343709"/>
              <a:gd name="connsiteY27" fmla="*/ 0 h 927064"/>
              <a:gd name="connsiteX28" fmla="*/ 3981136 w 4343709"/>
              <a:gd name="connsiteY28" fmla="*/ 0 h 927064"/>
              <a:gd name="connsiteX29" fmla="*/ 3981136 w 4343709"/>
              <a:gd name="connsiteY29" fmla="*/ 37248 h 927064"/>
              <a:gd name="connsiteX30" fmla="*/ 3828574 w 4343709"/>
              <a:gd name="connsiteY30" fmla="*/ 37248 h 927064"/>
              <a:gd name="connsiteX31" fmla="*/ 3520970 w 4343709"/>
              <a:gd name="connsiteY31" fmla="*/ 0 h 927064"/>
              <a:gd name="connsiteX32" fmla="*/ 3673522 w 4343709"/>
              <a:gd name="connsiteY32" fmla="*/ 0 h 927064"/>
              <a:gd name="connsiteX33" fmla="*/ 3673522 w 4343709"/>
              <a:gd name="connsiteY33" fmla="*/ 37248 h 927064"/>
              <a:gd name="connsiteX34" fmla="*/ 3520970 w 4343709"/>
              <a:gd name="connsiteY34" fmla="*/ 37248 h 927064"/>
              <a:gd name="connsiteX35" fmla="*/ 3218860 w 4343709"/>
              <a:gd name="connsiteY35" fmla="*/ 0 h 927064"/>
              <a:gd name="connsiteX36" fmla="*/ 3371412 w 4343709"/>
              <a:gd name="connsiteY36" fmla="*/ 0 h 927064"/>
              <a:gd name="connsiteX37" fmla="*/ 3371412 w 4343709"/>
              <a:gd name="connsiteY37" fmla="*/ 37248 h 927064"/>
              <a:gd name="connsiteX38" fmla="*/ 3218860 w 4343709"/>
              <a:gd name="connsiteY38" fmla="*/ 37248 h 927064"/>
              <a:gd name="connsiteX39" fmla="*/ 2911256 w 4343709"/>
              <a:gd name="connsiteY39" fmla="*/ 0 h 927064"/>
              <a:gd name="connsiteX40" fmla="*/ 3063818 w 4343709"/>
              <a:gd name="connsiteY40" fmla="*/ 0 h 927064"/>
              <a:gd name="connsiteX41" fmla="*/ 3063818 w 4343709"/>
              <a:gd name="connsiteY41" fmla="*/ 37248 h 927064"/>
              <a:gd name="connsiteX42" fmla="*/ 2911256 w 4343709"/>
              <a:gd name="connsiteY42" fmla="*/ 37248 h 927064"/>
              <a:gd name="connsiteX43" fmla="*/ 2609142 w 4343709"/>
              <a:gd name="connsiteY43" fmla="*/ 0 h 927064"/>
              <a:gd name="connsiteX44" fmla="*/ 2761694 w 4343709"/>
              <a:gd name="connsiteY44" fmla="*/ 0 h 927064"/>
              <a:gd name="connsiteX45" fmla="*/ 2761694 w 4343709"/>
              <a:gd name="connsiteY45" fmla="*/ 37248 h 927064"/>
              <a:gd name="connsiteX46" fmla="*/ 2609142 w 4343709"/>
              <a:gd name="connsiteY46" fmla="*/ 37248 h 927064"/>
              <a:gd name="connsiteX47" fmla="*/ 2301538 w 4343709"/>
              <a:gd name="connsiteY47" fmla="*/ 0 h 927064"/>
              <a:gd name="connsiteX48" fmla="*/ 2454090 w 4343709"/>
              <a:gd name="connsiteY48" fmla="*/ 0 h 927064"/>
              <a:gd name="connsiteX49" fmla="*/ 2454090 w 4343709"/>
              <a:gd name="connsiteY49" fmla="*/ 37248 h 927064"/>
              <a:gd name="connsiteX50" fmla="*/ 2301538 w 4343709"/>
              <a:gd name="connsiteY50" fmla="*/ 37248 h 927064"/>
              <a:gd name="connsiteX51" fmla="*/ 1999428 w 4343709"/>
              <a:gd name="connsiteY51" fmla="*/ 0 h 927064"/>
              <a:gd name="connsiteX52" fmla="*/ 2151990 w 4343709"/>
              <a:gd name="connsiteY52" fmla="*/ 0 h 927064"/>
              <a:gd name="connsiteX53" fmla="*/ 2151990 w 4343709"/>
              <a:gd name="connsiteY53" fmla="*/ 37248 h 927064"/>
              <a:gd name="connsiteX54" fmla="*/ 1999428 w 4343709"/>
              <a:gd name="connsiteY54" fmla="*/ 37248 h 927064"/>
              <a:gd name="connsiteX55" fmla="*/ 1691824 w 4343709"/>
              <a:gd name="connsiteY55" fmla="*/ 0 h 927064"/>
              <a:gd name="connsiteX56" fmla="*/ 1844376 w 4343709"/>
              <a:gd name="connsiteY56" fmla="*/ 0 h 927064"/>
              <a:gd name="connsiteX57" fmla="*/ 1844376 w 4343709"/>
              <a:gd name="connsiteY57" fmla="*/ 37248 h 927064"/>
              <a:gd name="connsiteX58" fmla="*/ 1691824 w 4343709"/>
              <a:gd name="connsiteY58" fmla="*/ 37248 h 927064"/>
              <a:gd name="connsiteX59" fmla="*/ 1389711 w 4343709"/>
              <a:gd name="connsiteY59" fmla="*/ 0 h 927064"/>
              <a:gd name="connsiteX60" fmla="*/ 1542273 w 4343709"/>
              <a:gd name="connsiteY60" fmla="*/ 0 h 927064"/>
              <a:gd name="connsiteX61" fmla="*/ 1542273 w 4343709"/>
              <a:gd name="connsiteY61" fmla="*/ 37248 h 927064"/>
              <a:gd name="connsiteX62" fmla="*/ 1389711 w 4343709"/>
              <a:gd name="connsiteY62" fmla="*/ 37248 h 927064"/>
              <a:gd name="connsiteX63" fmla="*/ 1082106 w 4343709"/>
              <a:gd name="connsiteY63" fmla="*/ 0 h 927064"/>
              <a:gd name="connsiteX64" fmla="*/ 1234658 w 4343709"/>
              <a:gd name="connsiteY64" fmla="*/ 0 h 927064"/>
              <a:gd name="connsiteX65" fmla="*/ 1234658 w 4343709"/>
              <a:gd name="connsiteY65" fmla="*/ 37248 h 927064"/>
              <a:gd name="connsiteX66" fmla="*/ 1082106 w 4343709"/>
              <a:gd name="connsiteY66" fmla="*/ 37248 h 927064"/>
              <a:gd name="connsiteX67" fmla="*/ 779996 w 4343709"/>
              <a:gd name="connsiteY67" fmla="*/ 0 h 927064"/>
              <a:gd name="connsiteX68" fmla="*/ 932548 w 4343709"/>
              <a:gd name="connsiteY68" fmla="*/ 0 h 927064"/>
              <a:gd name="connsiteX69" fmla="*/ 932548 w 4343709"/>
              <a:gd name="connsiteY69" fmla="*/ 37248 h 927064"/>
              <a:gd name="connsiteX70" fmla="*/ 779996 w 4343709"/>
              <a:gd name="connsiteY70" fmla="*/ 37248 h 927064"/>
              <a:gd name="connsiteX71" fmla="*/ 472392 w 4343709"/>
              <a:gd name="connsiteY71" fmla="*/ 0 h 927064"/>
              <a:gd name="connsiteX72" fmla="*/ 624954 w 4343709"/>
              <a:gd name="connsiteY72" fmla="*/ 0 h 927064"/>
              <a:gd name="connsiteX73" fmla="*/ 624954 w 4343709"/>
              <a:gd name="connsiteY73" fmla="*/ 37248 h 927064"/>
              <a:gd name="connsiteX74" fmla="*/ 472392 w 4343709"/>
              <a:gd name="connsiteY74" fmla="*/ 37248 h 927064"/>
              <a:gd name="connsiteX75" fmla="*/ 320390 w 4343709"/>
              <a:gd name="connsiteY75" fmla="*/ 0 h 927064"/>
              <a:gd name="connsiteX76" fmla="*/ 322850 w 4343709"/>
              <a:gd name="connsiteY76" fmla="*/ 38122 h 927064"/>
              <a:gd name="connsiteX77" fmla="*/ 189966 w 4343709"/>
              <a:gd name="connsiteY77" fmla="*/ 81163 h 927064"/>
              <a:gd name="connsiteX78" fmla="*/ 170279 w 4343709"/>
              <a:gd name="connsiteY78" fmla="*/ 50419 h 927064"/>
              <a:gd name="connsiteX79" fmla="*/ 320390 w 4343709"/>
              <a:gd name="connsiteY79" fmla="*/ 0 h 92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343709" h="927064">
                <a:moveTo>
                  <a:pt x="0" y="774502"/>
                </a:moveTo>
                <a:lnTo>
                  <a:pt x="37247" y="774502"/>
                </a:lnTo>
                <a:lnTo>
                  <a:pt x="37247" y="927064"/>
                </a:lnTo>
                <a:lnTo>
                  <a:pt x="0" y="927064"/>
                </a:lnTo>
                <a:close/>
                <a:moveTo>
                  <a:pt x="4306461" y="576756"/>
                </a:moveTo>
                <a:lnTo>
                  <a:pt x="4343709" y="576756"/>
                </a:lnTo>
                <a:lnTo>
                  <a:pt x="4343709" y="729318"/>
                </a:lnTo>
                <a:lnTo>
                  <a:pt x="4306461" y="729318"/>
                </a:lnTo>
                <a:close/>
                <a:moveTo>
                  <a:pt x="0" y="472392"/>
                </a:moveTo>
                <a:lnTo>
                  <a:pt x="37247" y="472392"/>
                </a:lnTo>
                <a:lnTo>
                  <a:pt x="37247" y="624944"/>
                </a:lnTo>
                <a:lnTo>
                  <a:pt x="0" y="624944"/>
                </a:lnTo>
                <a:close/>
                <a:moveTo>
                  <a:pt x="4334503" y="269152"/>
                </a:moveTo>
                <a:cubicBezTo>
                  <a:pt x="4339707" y="294991"/>
                  <a:pt x="4343609" y="322060"/>
                  <a:pt x="4343609" y="349129"/>
                </a:cubicBezTo>
                <a:lnTo>
                  <a:pt x="4343609" y="421724"/>
                </a:lnTo>
                <a:lnTo>
                  <a:pt x="4303281" y="421724"/>
                </a:lnTo>
                <a:lnTo>
                  <a:pt x="4303281" y="349129"/>
                </a:lnTo>
                <a:cubicBezTo>
                  <a:pt x="4303281" y="325751"/>
                  <a:pt x="4301980" y="301143"/>
                  <a:pt x="4295475" y="276535"/>
                </a:cubicBezTo>
                <a:close/>
                <a:moveTo>
                  <a:pt x="55171" y="164788"/>
                </a:moveTo>
                <a:lnTo>
                  <a:pt x="86675" y="186280"/>
                </a:lnTo>
                <a:cubicBezTo>
                  <a:pt x="61229" y="228000"/>
                  <a:pt x="46689" y="273512"/>
                  <a:pt x="41842" y="322817"/>
                </a:cubicBezTo>
                <a:lnTo>
                  <a:pt x="5491" y="319024"/>
                </a:lnTo>
                <a:cubicBezTo>
                  <a:pt x="10338" y="264662"/>
                  <a:pt x="27302" y="211565"/>
                  <a:pt x="55171" y="164788"/>
                </a:cubicBezTo>
                <a:close/>
                <a:moveTo>
                  <a:pt x="4135707" y="27463"/>
                </a:moveTo>
                <a:cubicBezTo>
                  <a:pt x="4184954" y="48426"/>
                  <a:pt x="4228045" y="81720"/>
                  <a:pt x="4261287" y="122413"/>
                </a:cubicBezTo>
                <a:lnTo>
                  <a:pt x="4232970" y="147075"/>
                </a:lnTo>
                <a:cubicBezTo>
                  <a:pt x="4202191" y="110082"/>
                  <a:pt x="4164024" y="81720"/>
                  <a:pt x="4119702" y="61990"/>
                </a:cubicBezTo>
                <a:close/>
                <a:moveTo>
                  <a:pt x="3828574" y="0"/>
                </a:moveTo>
                <a:lnTo>
                  <a:pt x="3981136" y="0"/>
                </a:lnTo>
                <a:lnTo>
                  <a:pt x="3981136" y="37248"/>
                </a:lnTo>
                <a:lnTo>
                  <a:pt x="3828574" y="37248"/>
                </a:lnTo>
                <a:close/>
                <a:moveTo>
                  <a:pt x="3520970" y="0"/>
                </a:moveTo>
                <a:lnTo>
                  <a:pt x="3673522" y="0"/>
                </a:lnTo>
                <a:lnTo>
                  <a:pt x="3673522" y="37248"/>
                </a:lnTo>
                <a:lnTo>
                  <a:pt x="3520970" y="37248"/>
                </a:lnTo>
                <a:close/>
                <a:moveTo>
                  <a:pt x="3218860" y="0"/>
                </a:moveTo>
                <a:lnTo>
                  <a:pt x="3371412" y="0"/>
                </a:lnTo>
                <a:lnTo>
                  <a:pt x="3371412" y="37248"/>
                </a:lnTo>
                <a:lnTo>
                  <a:pt x="3218860" y="37248"/>
                </a:lnTo>
                <a:close/>
                <a:moveTo>
                  <a:pt x="2911256" y="0"/>
                </a:moveTo>
                <a:lnTo>
                  <a:pt x="3063818" y="0"/>
                </a:lnTo>
                <a:lnTo>
                  <a:pt x="3063818" y="37248"/>
                </a:lnTo>
                <a:lnTo>
                  <a:pt x="2911256" y="37248"/>
                </a:lnTo>
                <a:close/>
                <a:moveTo>
                  <a:pt x="2609142" y="0"/>
                </a:moveTo>
                <a:lnTo>
                  <a:pt x="2761694" y="0"/>
                </a:lnTo>
                <a:lnTo>
                  <a:pt x="2761694" y="37248"/>
                </a:lnTo>
                <a:lnTo>
                  <a:pt x="2609142" y="37248"/>
                </a:lnTo>
                <a:close/>
                <a:moveTo>
                  <a:pt x="2301538" y="0"/>
                </a:moveTo>
                <a:lnTo>
                  <a:pt x="2454090" y="0"/>
                </a:lnTo>
                <a:lnTo>
                  <a:pt x="2454090" y="37248"/>
                </a:lnTo>
                <a:lnTo>
                  <a:pt x="2301538" y="37248"/>
                </a:lnTo>
                <a:close/>
                <a:moveTo>
                  <a:pt x="1999428" y="0"/>
                </a:moveTo>
                <a:lnTo>
                  <a:pt x="2151990" y="0"/>
                </a:lnTo>
                <a:lnTo>
                  <a:pt x="2151990" y="37248"/>
                </a:lnTo>
                <a:lnTo>
                  <a:pt x="1999428" y="37248"/>
                </a:lnTo>
                <a:close/>
                <a:moveTo>
                  <a:pt x="1691824" y="0"/>
                </a:moveTo>
                <a:lnTo>
                  <a:pt x="1844376" y="0"/>
                </a:lnTo>
                <a:lnTo>
                  <a:pt x="1844376" y="37248"/>
                </a:lnTo>
                <a:lnTo>
                  <a:pt x="1691824" y="37248"/>
                </a:lnTo>
                <a:close/>
                <a:moveTo>
                  <a:pt x="1389711" y="0"/>
                </a:moveTo>
                <a:lnTo>
                  <a:pt x="1542273" y="0"/>
                </a:lnTo>
                <a:lnTo>
                  <a:pt x="1542273" y="37248"/>
                </a:lnTo>
                <a:lnTo>
                  <a:pt x="1389711" y="37248"/>
                </a:lnTo>
                <a:close/>
                <a:moveTo>
                  <a:pt x="1082106" y="0"/>
                </a:moveTo>
                <a:lnTo>
                  <a:pt x="1234658" y="0"/>
                </a:lnTo>
                <a:lnTo>
                  <a:pt x="1234658" y="37248"/>
                </a:lnTo>
                <a:lnTo>
                  <a:pt x="1082106" y="37248"/>
                </a:lnTo>
                <a:close/>
                <a:moveTo>
                  <a:pt x="779996" y="0"/>
                </a:moveTo>
                <a:lnTo>
                  <a:pt x="932548" y="0"/>
                </a:lnTo>
                <a:lnTo>
                  <a:pt x="932548" y="37248"/>
                </a:lnTo>
                <a:lnTo>
                  <a:pt x="779996" y="37248"/>
                </a:lnTo>
                <a:close/>
                <a:moveTo>
                  <a:pt x="472392" y="0"/>
                </a:moveTo>
                <a:lnTo>
                  <a:pt x="624954" y="0"/>
                </a:lnTo>
                <a:lnTo>
                  <a:pt x="624954" y="37248"/>
                </a:lnTo>
                <a:lnTo>
                  <a:pt x="472392" y="37248"/>
                </a:lnTo>
                <a:close/>
                <a:moveTo>
                  <a:pt x="320390" y="0"/>
                </a:moveTo>
                <a:lnTo>
                  <a:pt x="322850" y="38122"/>
                </a:lnTo>
                <a:cubicBezTo>
                  <a:pt x="276095" y="41811"/>
                  <a:pt x="230569" y="56568"/>
                  <a:pt x="189966" y="81163"/>
                </a:cubicBezTo>
                <a:lnTo>
                  <a:pt x="170279" y="50419"/>
                </a:lnTo>
                <a:cubicBezTo>
                  <a:pt x="215804" y="22135"/>
                  <a:pt x="267482" y="4919"/>
                  <a:pt x="3203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4" name="Freeform: Shape 120">
            <a:extLst>
              <a:ext uri="{FF2B5EF4-FFF2-40B4-BE49-F238E27FC236}">
                <a16:creationId xmlns:a16="http://schemas.microsoft.com/office/drawing/2014/main" id="{BFBF636B-15A1-D2DC-0847-139AA9619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5885" y="9796747"/>
            <a:ext cx="4343629" cy="1234709"/>
          </a:xfrm>
          <a:custGeom>
            <a:avLst/>
            <a:gdLst>
              <a:gd name="connsiteX0" fmla="*/ 3718716 w 4343629"/>
              <a:gd name="connsiteY0" fmla="*/ 1197459 h 1234709"/>
              <a:gd name="connsiteX1" fmla="*/ 3871278 w 4343629"/>
              <a:gd name="connsiteY1" fmla="*/ 1197459 h 1234709"/>
              <a:gd name="connsiteX2" fmla="*/ 3871278 w 4343629"/>
              <a:gd name="connsiteY2" fmla="*/ 1234709 h 1234709"/>
              <a:gd name="connsiteX3" fmla="*/ 3718716 w 4343629"/>
              <a:gd name="connsiteY3" fmla="*/ 1234709 h 1234709"/>
              <a:gd name="connsiteX4" fmla="*/ 3411112 w 4343629"/>
              <a:gd name="connsiteY4" fmla="*/ 1197459 h 1234709"/>
              <a:gd name="connsiteX5" fmla="*/ 3563664 w 4343629"/>
              <a:gd name="connsiteY5" fmla="*/ 1197459 h 1234709"/>
              <a:gd name="connsiteX6" fmla="*/ 3563664 w 4343629"/>
              <a:gd name="connsiteY6" fmla="*/ 1234709 h 1234709"/>
              <a:gd name="connsiteX7" fmla="*/ 3411112 w 4343629"/>
              <a:gd name="connsiteY7" fmla="*/ 1234709 h 1234709"/>
              <a:gd name="connsiteX8" fmla="*/ 3109002 w 4343629"/>
              <a:gd name="connsiteY8" fmla="*/ 1197459 h 1234709"/>
              <a:gd name="connsiteX9" fmla="*/ 3261564 w 4343629"/>
              <a:gd name="connsiteY9" fmla="*/ 1197459 h 1234709"/>
              <a:gd name="connsiteX10" fmla="*/ 3261564 w 4343629"/>
              <a:gd name="connsiteY10" fmla="*/ 1234709 h 1234709"/>
              <a:gd name="connsiteX11" fmla="*/ 3109002 w 4343629"/>
              <a:gd name="connsiteY11" fmla="*/ 1234709 h 1234709"/>
              <a:gd name="connsiteX12" fmla="*/ 2806889 w 4343629"/>
              <a:gd name="connsiteY12" fmla="*/ 1197459 h 1234709"/>
              <a:gd name="connsiteX13" fmla="*/ 2959441 w 4343629"/>
              <a:gd name="connsiteY13" fmla="*/ 1197459 h 1234709"/>
              <a:gd name="connsiteX14" fmla="*/ 2959441 w 4343629"/>
              <a:gd name="connsiteY14" fmla="*/ 1234709 h 1234709"/>
              <a:gd name="connsiteX15" fmla="*/ 2806889 w 4343629"/>
              <a:gd name="connsiteY15" fmla="*/ 1234709 h 1234709"/>
              <a:gd name="connsiteX16" fmla="*/ 2499285 w 4343629"/>
              <a:gd name="connsiteY16" fmla="*/ 1197459 h 1234709"/>
              <a:gd name="connsiteX17" fmla="*/ 2651837 w 4343629"/>
              <a:gd name="connsiteY17" fmla="*/ 1197459 h 1234709"/>
              <a:gd name="connsiteX18" fmla="*/ 2651837 w 4343629"/>
              <a:gd name="connsiteY18" fmla="*/ 1234709 h 1234709"/>
              <a:gd name="connsiteX19" fmla="*/ 2499285 w 4343629"/>
              <a:gd name="connsiteY19" fmla="*/ 1234709 h 1234709"/>
              <a:gd name="connsiteX20" fmla="*/ 2191680 w 4343629"/>
              <a:gd name="connsiteY20" fmla="*/ 1197459 h 1234709"/>
              <a:gd name="connsiteX21" fmla="*/ 2344242 w 4343629"/>
              <a:gd name="connsiteY21" fmla="*/ 1197459 h 1234709"/>
              <a:gd name="connsiteX22" fmla="*/ 2344242 w 4343629"/>
              <a:gd name="connsiteY22" fmla="*/ 1234709 h 1234709"/>
              <a:gd name="connsiteX23" fmla="*/ 2191680 w 4343629"/>
              <a:gd name="connsiteY23" fmla="*/ 1234709 h 1234709"/>
              <a:gd name="connsiteX24" fmla="*/ 1889570 w 4343629"/>
              <a:gd name="connsiteY24" fmla="*/ 1197459 h 1234709"/>
              <a:gd name="connsiteX25" fmla="*/ 2042122 w 4343629"/>
              <a:gd name="connsiteY25" fmla="*/ 1197459 h 1234709"/>
              <a:gd name="connsiteX26" fmla="*/ 2042122 w 4343629"/>
              <a:gd name="connsiteY26" fmla="*/ 1234709 h 1234709"/>
              <a:gd name="connsiteX27" fmla="*/ 1889570 w 4343629"/>
              <a:gd name="connsiteY27" fmla="*/ 1234709 h 1234709"/>
              <a:gd name="connsiteX28" fmla="*/ 1587457 w 4343629"/>
              <a:gd name="connsiteY28" fmla="*/ 1197459 h 1234709"/>
              <a:gd name="connsiteX29" fmla="*/ 1740009 w 4343629"/>
              <a:gd name="connsiteY29" fmla="*/ 1197459 h 1234709"/>
              <a:gd name="connsiteX30" fmla="*/ 1740009 w 4343629"/>
              <a:gd name="connsiteY30" fmla="*/ 1234709 h 1234709"/>
              <a:gd name="connsiteX31" fmla="*/ 1587457 w 4343629"/>
              <a:gd name="connsiteY31" fmla="*/ 1234709 h 1234709"/>
              <a:gd name="connsiteX32" fmla="*/ 1279853 w 4343629"/>
              <a:gd name="connsiteY32" fmla="*/ 1197459 h 1234709"/>
              <a:gd name="connsiteX33" fmla="*/ 1432415 w 4343629"/>
              <a:gd name="connsiteY33" fmla="*/ 1197459 h 1234709"/>
              <a:gd name="connsiteX34" fmla="*/ 1432415 w 4343629"/>
              <a:gd name="connsiteY34" fmla="*/ 1234709 h 1234709"/>
              <a:gd name="connsiteX35" fmla="*/ 1279853 w 4343629"/>
              <a:gd name="connsiteY35" fmla="*/ 1234709 h 1234709"/>
              <a:gd name="connsiteX36" fmla="*/ 977743 w 4343629"/>
              <a:gd name="connsiteY36" fmla="*/ 1197459 h 1234709"/>
              <a:gd name="connsiteX37" fmla="*/ 1130295 w 4343629"/>
              <a:gd name="connsiteY37" fmla="*/ 1197459 h 1234709"/>
              <a:gd name="connsiteX38" fmla="*/ 1130295 w 4343629"/>
              <a:gd name="connsiteY38" fmla="*/ 1234709 h 1234709"/>
              <a:gd name="connsiteX39" fmla="*/ 977743 w 4343629"/>
              <a:gd name="connsiteY39" fmla="*/ 1234709 h 1234709"/>
              <a:gd name="connsiteX40" fmla="*/ 670139 w 4343629"/>
              <a:gd name="connsiteY40" fmla="*/ 1197459 h 1234709"/>
              <a:gd name="connsiteX41" fmla="*/ 822701 w 4343629"/>
              <a:gd name="connsiteY41" fmla="*/ 1197459 h 1234709"/>
              <a:gd name="connsiteX42" fmla="*/ 822701 w 4343629"/>
              <a:gd name="connsiteY42" fmla="*/ 1234709 h 1234709"/>
              <a:gd name="connsiteX43" fmla="*/ 670139 w 4343629"/>
              <a:gd name="connsiteY43" fmla="*/ 1234709 h 1234709"/>
              <a:gd name="connsiteX44" fmla="*/ 368025 w 4343629"/>
              <a:gd name="connsiteY44" fmla="*/ 1197459 h 1234709"/>
              <a:gd name="connsiteX45" fmla="*/ 520577 w 4343629"/>
              <a:gd name="connsiteY45" fmla="*/ 1197459 h 1234709"/>
              <a:gd name="connsiteX46" fmla="*/ 520577 w 4343629"/>
              <a:gd name="connsiteY46" fmla="*/ 1234709 h 1234709"/>
              <a:gd name="connsiteX47" fmla="*/ 368025 w 4343629"/>
              <a:gd name="connsiteY47" fmla="*/ 1234709 h 1234709"/>
              <a:gd name="connsiteX48" fmla="*/ 4158631 w 4343629"/>
              <a:gd name="connsiteY48" fmla="*/ 1148025 h 1234709"/>
              <a:gd name="connsiteX49" fmla="*/ 4178859 w 4343629"/>
              <a:gd name="connsiteY49" fmla="*/ 1179528 h 1234709"/>
              <a:gd name="connsiteX50" fmla="*/ 4024623 w 4343629"/>
              <a:gd name="connsiteY50" fmla="*/ 1229205 h 1234709"/>
              <a:gd name="connsiteX51" fmla="*/ 4020830 w 4343629"/>
              <a:gd name="connsiteY51" fmla="*/ 1191644 h 1234709"/>
              <a:gd name="connsiteX52" fmla="*/ 4158631 w 4343629"/>
              <a:gd name="connsiteY52" fmla="*/ 1148025 h 1234709"/>
              <a:gd name="connsiteX53" fmla="*/ 110710 w 4343629"/>
              <a:gd name="connsiteY53" fmla="*/ 1082109 h 1234709"/>
              <a:gd name="connsiteX54" fmla="*/ 223978 w 4343629"/>
              <a:gd name="connsiteY54" fmla="*/ 1165961 h 1234709"/>
              <a:gd name="connsiteX55" fmla="*/ 207973 w 4343629"/>
              <a:gd name="connsiteY55" fmla="*/ 1201721 h 1234709"/>
              <a:gd name="connsiteX56" fmla="*/ 82393 w 4343629"/>
              <a:gd name="connsiteY56" fmla="*/ 1106771 h 1234709"/>
              <a:gd name="connsiteX57" fmla="*/ 4302526 w 4343629"/>
              <a:gd name="connsiteY57" fmla="*/ 917321 h 1234709"/>
              <a:gd name="connsiteX58" fmla="*/ 4338190 w 4343629"/>
              <a:gd name="connsiteY58" fmla="*/ 921012 h 1234709"/>
              <a:gd name="connsiteX59" fmla="*/ 4288999 w 4343629"/>
              <a:gd name="connsiteY59" fmla="*/ 1069893 h 1234709"/>
              <a:gd name="connsiteX60" fmla="*/ 4257024 w 4343629"/>
              <a:gd name="connsiteY60" fmla="*/ 1050206 h 1234709"/>
              <a:gd name="connsiteX61" fmla="*/ 4302526 w 4343629"/>
              <a:gd name="connsiteY61" fmla="*/ 917321 h 1234709"/>
              <a:gd name="connsiteX62" fmla="*/ 0 w 4343629"/>
              <a:gd name="connsiteY62" fmla="*/ 812954 h 1234709"/>
              <a:gd name="connsiteX63" fmla="*/ 39295 w 4343629"/>
              <a:gd name="connsiteY63" fmla="*/ 812954 h 1234709"/>
              <a:gd name="connsiteX64" fmla="*/ 39295 w 4343629"/>
              <a:gd name="connsiteY64" fmla="*/ 887545 h 1234709"/>
              <a:gd name="connsiteX65" fmla="*/ 48168 w 4343629"/>
              <a:gd name="connsiteY65" fmla="*/ 962137 h 1234709"/>
              <a:gd name="connsiteX66" fmla="*/ 11408 w 4343629"/>
              <a:gd name="connsiteY66" fmla="*/ 970987 h 1234709"/>
              <a:gd name="connsiteX67" fmla="*/ 0 w 4343629"/>
              <a:gd name="connsiteY67" fmla="*/ 887545 h 1234709"/>
              <a:gd name="connsiteX68" fmla="*/ 4306462 w 4343629"/>
              <a:gd name="connsiteY68" fmla="*/ 615208 h 1234709"/>
              <a:gd name="connsiteX69" fmla="*/ 4343629 w 4343629"/>
              <a:gd name="connsiteY69" fmla="*/ 615208 h 1234709"/>
              <a:gd name="connsiteX70" fmla="*/ 4343629 w 4343629"/>
              <a:gd name="connsiteY70" fmla="*/ 767760 h 1234709"/>
              <a:gd name="connsiteX71" fmla="*/ 4306462 w 4343629"/>
              <a:gd name="connsiteY71" fmla="*/ 767760 h 1234709"/>
              <a:gd name="connsiteX72" fmla="*/ 0 w 4343629"/>
              <a:gd name="connsiteY72" fmla="*/ 505350 h 1234709"/>
              <a:gd name="connsiteX73" fmla="*/ 37248 w 4343629"/>
              <a:gd name="connsiteY73" fmla="*/ 505350 h 1234709"/>
              <a:gd name="connsiteX74" fmla="*/ 37248 w 4343629"/>
              <a:gd name="connsiteY74" fmla="*/ 657912 h 1234709"/>
              <a:gd name="connsiteX75" fmla="*/ 0 w 4343629"/>
              <a:gd name="connsiteY75" fmla="*/ 657912 h 1234709"/>
              <a:gd name="connsiteX76" fmla="*/ 4306462 w 4343629"/>
              <a:gd name="connsiteY76" fmla="*/ 307604 h 1234709"/>
              <a:gd name="connsiteX77" fmla="*/ 4343629 w 4343629"/>
              <a:gd name="connsiteY77" fmla="*/ 307604 h 1234709"/>
              <a:gd name="connsiteX78" fmla="*/ 4343629 w 4343629"/>
              <a:gd name="connsiteY78" fmla="*/ 460156 h 1234709"/>
              <a:gd name="connsiteX79" fmla="*/ 4306462 w 4343629"/>
              <a:gd name="connsiteY79" fmla="*/ 460156 h 1234709"/>
              <a:gd name="connsiteX80" fmla="*/ 0 w 4343629"/>
              <a:gd name="connsiteY80" fmla="*/ 203240 h 1234709"/>
              <a:gd name="connsiteX81" fmla="*/ 37248 w 4343629"/>
              <a:gd name="connsiteY81" fmla="*/ 203240 h 1234709"/>
              <a:gd name="connsiteX82" fmla="*/ 37248 w 4343629"/>
              <a:gd name="connsiteY82" fmla="*/ 355792 h 1234709"/>
              <a:gd name="connsiteX83" fmla="*/ 0 w 4343629"/>
              <a:gd name="connsiteY83" fmla="*/ 355792 h 1234709"/>
              <a:gd name="connsiteX84" fmla="*/ 4306462 w 4343629"/>
              <a:gd name="connsiteY84" fmla="*/ 0 h 1234709"/>
              <a:gd name="connsiteX85" fmla="*/ 4343629 w 4343629"/>
              <a:gd name="connsiteY85" fmla="*/ 0 h 1234709"/>
              <a:gd name="connsiteX86" fmla="*/ 4343629 w 4343629"/>
              <a:gd name="connsiteY86" fmla="*/ 152562 h 1234709"/>
              <a:gd name="connsiteX87" fmla="*/ 4306462 w 4343629"/>
              <a:gd name="connsiteY87" fmla="*/ 152562 h 1234709"/>
              <a:gd name="connsiteX88" fmla="*/ 0 w 4343629"/>
              <a:gd name="connsiteY88" fmla="*/ 0 h 1234709"/>
              <a:gd name="connsiteX89" fmla="*/ 37248 w 4343629"/>
              <a:gd name="connsiteY89" fmla="*/ 0 h 1234709"/>
              <a:gd name="connsiteX90" fmla="*/ 37248 w 4343629"/>
              <a:gd name="connsiteY90" fmla="*/ 48137 h 1234709"/>
              <a:gd name="connsiteX91" fmla="*/ 0 w 4343629"/>
              <a:gd name="connsiteY91" fmla="*/ 48137 h 123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343629" h="1234709">
                <a:moveTo>
                  <a:pt x="3718716" y="1197459"/>
                </a:moveTo>
                <a:lnTo>
                  <a:pt x="3871278" y="1197459"/>
                </a:lnTo>
                <a:lnTo>
                  <a:pt x="3871278" y="1234709"/>
                </a:lnTo>
                <a:lnTo>
                  <a:pt x="3718716" y="1234709"/>
                </a:lnTo>
                <a:close/>
                <a:moveTo>
                  <a:pt x="3411112" y="1197459"/>
                </a:moveTo>
                <a:lnTo>
                  <a:pt x="3563664" y="1197459"/>
                </a:lnTo>
                <a:lnTo>
                  <a:pt x="3563664" y="1234709"/>
                </a:lnTo>
                <a:lnTo>
                  <a:pt x="3411112" y="1234709"/>
                </a:lnTo>
                <a:close/>
                <a:moveTo>
                  <a:pt x="3109002" y="1197459"/>
                </a:moveTo>
                <a:lnTo>
                  <a:pt x="3261564" y="1197459"/>
                </a:lnTo>
                <a:lnTo>
                  <a:pt x="3261564" y="1234709"/>
                </a:lnTo>
                <a:lnTo>
                  <a:pt x="3109002" y="1234709"/>
                </a:lnTo>
                <a:close/>
                <a:moveTo>
                  <a:pt x="2806889" y="1197459"/>
                </a:moveTo>
                <a:lnTo>
                  <a:pt x="2959441" y="1197459"/>
                </a:lnTo>
                <a:lnTo>
                  <a:pt x="2959441" y="1234709"/>
                </a:lnTo>
                <a:lnTo>
                  <a:pt x="2806889" y="1234709"/>
                </a:lnTo>
                <a:close/>
                <a:moveTo>
                  <a:pt x="2499285" y="1197459"/>
                </a:moveTo>
                <a:lnTo>
                  <a:pt x="2651837" y="1197459"/>
                </a:lnTo>
                <a:lnTo>
                  <a:pt x="2651837" y="1234709"/>
                </a:lnTo>
                <a:lnTo>
                  <a:pt x="2499285" y="1234709"/>
                </a:lnTo>
                <a:close/>
                <a:moveTo>
                  <a:pt x="2191680" y="1197459"/>
                </a:moveTo>
                <a:lnTo>
                  <a:pt x="2344242" y="1197459"/>
                </a:lnTo>
                <a:lnTo>
                  <a:pt x="2344242" y="1234709"/>
                </a:lnTo>
                <a:lnTo>
                  <a:pt x="2191680" y="1234709"/>
                </a:lnTo>
                <a:close/>
                <a:moveTo>
                  <a:pt x="1889570" y="1197459"/>
                </a:moveTo>
                <a:lnTo>
                  <a:pt x="2042122" y="1197459"/>
                </a:lnTo>
                <a:lnTo>
                  <a:pt x="2042122" y="1234709"/>
                </a:lnTo>
                <a:lnTo>
                  <a:pt x="1889570" y="1234709"/>
                </a:lnTo>
                <a:close/>
                <a:moveTo>
                  <a:pt x="1587457" y="1197459"/>
                </a:moveTo>
                <a:lnTo>
                  <a:pt x="1740009" y="1197459"/>
                </a:lnTo>
                <a:lnTo>
                  <a:pt x="1740009" y="1234709"/>
                </a:lnTo>
                <a:lnTo>
                  <a:pt x="1587457" y="1234709"/>
                </a:lnTo>
                <a:close/>
                <a:moveTo>
                  <a:pt x="1279853" y="1197459"/>
                </a:moveTo>
                <a:lnTo>
                  <a:pt x="1432415" y="1197459"/>
                </a:lnTo>
                <a:lnTo>
                  <a:pt x="1432415" y="1234709"/>
                </a:lnTo>
                <a:lnTo>
                  <a:pt x="1279853" y="1234709"/>
                </a:lnTo>
                <a:close/>
                <a:moveTo>
                  <a:pt x="977743" y="1197459"/>
                </a:moveTo>
                <a:lnTo>
                  <a:pt x="1130295" y="1197459"/>
                </a:lnTo>
                <a:lnTo>
                  <a:pt x="1130295" y="1234709"/>
                </a:lnTo>
                <a:lnTo>
                  <a:pt x="977743" y="1234709"/>
                </a:lnTo>
                <a:close/>
                <a:moveTo>
                  <a:pt x="670139" y="1197459"/>
                </a:moveTo>
                <a:lnTo>
                  <a:pt x="822701" y="1197459"/>
                </a:lnTo>
                <a:lnTo>
                  <a:pt x="822701" y="1234709"/>
                </a:lnTo>
                <a:lnTo>
                  <a:pt x="670139" y="1234709"/>
                </a:lnTo>
                <a:close/>
                <a:moveTo>
                  <a:pt x="368025" y="1197459"/>
                </a:moveTo>
                <a:lnTo>
                  <a:pt x="520577" y="1197459"/>
                </a:lnTo>
                <a:lnTo>
                  <a:pt x="520577" y="1234709"/>
                </a:lnTo>
                <a:lnTo>
                  <a:pt x="368025" y="1234709"/>
                </a:lnTo>
                <a:close/>
                <a:moveTo>
                  <a:pt x="4158631" y="1148025"/>
                </a:moveTo>
                <a:lnTo>
                  <a:pt x="4178859" y="1179528"/>
                </a:lnTo>
                <a:cubicBezTo>
                  <a:pt x="4132082" y="1207396"/>
                  <a:pt x="4078985" y="1224359"/>
                  <a:pt x="4024623" y="1229205"/>
                </a:cubicBezTo>
                <a:lnTo>
                  <a:pt x="4020830" y="1191644"/>
                </a:lnTo>
                <a:cubicBezTo>
                  <a:pt x="4070135" y="1186798"/>
                  <a:pt x="4116911" y="1173470"/>
                  <a:pt x="4158631" y="1148025"/>
                </a:cubicBezTo>
                <a:close/>
                <a:moveTo>
                  <a:pt x="110710" y="1082109"/>
                </a:moveTo>
                <a:cubicBezTo>
                  <a:pt x="140258" y="1117869"/>
                  <a:pt x="179656" y="1147464"/>
                  <a:pt x="223978" y="1165961"/>
                </a:cubicBezTo>
                <a:lnTo>
                  <a:pt x="207973" y="1201721"/>
                </a:lnTo>
                <a:cubicBezTo>
                  <a:pt x="159957" y="1179525"/>
                  <a:pt x="115635" y="1147464"/>
                  <a:pt x="82393" y="1106771"/>
                </a:cubicBezTo>
                <a:close/>
                <a:moveTo>
                  <a:pt x="4302526" y="917321"/>
                </a:moveTo>
                <a:lnTo>
                  <a:pt x="4338190" y="921012"/>
                </a:lnTo>
                <a:cubicBezTo>
                  <a:pt x="4334501" y="972690"/>
                  <a:pt x="4317284" y="1025598"/>
                  <a:pt x="4288999" y="1069893"/>
                </a:cubicBezTo>
                <a:lnTo>
                  <a:pt x="4257024" y="1050206"/>
                </a:lnTo>
                <a:cubicBezTo>
                  <a:pt x="4282850" y="1009602"/>
                  <a:pt x="4297607" y="964077"/>
                  <a:pt x="4302526" y="917321"/>
                </a:cubicBezTo>
                <a:close/>
                <a:moveTo>
                  <a:pt x="0" y="812954"/>
                </a:moveTo>
                <a:lnTo>
                  <a:pt x="39295" y="812954"/>
                </a:lnTo>
                <a:lnTo>
                  <a:pt x="39295" y="887545"/>
                </a:lnTo>
                <a:cubicBezTo>
                  <a:pt x="39295" y="912831"/>
                  <a:pt x="41830" y="938116"/>
                  <a:pt x="48168" y="962137"/>
                </a:cubicBezTo>
                <a:lnTo>
                  <a:pt x="11408" y="970987"/>
                </a:lnTo>
                <a:cubicBezTo>
                  <a:pt x="5071" y="944437"/>
                  <a:pt x="0" y="916623"/>
                  <a:pt x="0" y="887545"/>
                </a:cubicBezTo>
                <a:close/>
                <a:moveTo>
                  <a:pt x="4306462" y="615208"/>
                </a:moveTo>
                <a:lnTo>
                  <a:pt x="4343629" y="615208"/>
                </a:lnTo>
                <a:lnTo>
                  <a:pt x="4343629" y="767760"/>
                </a:lnTo>
                <a:lnTo>
                  <a:pt x="4306462" y="767760"/>
                </a:lnTo>
                <a:close/>
                <a:moveTo>
                  <a:pt x="0" y="505350"/>
                </a:moveTo>
                <a:lnTo>
                  <a:pt x="37248" y="505350"/>
                </a:lnTo>
                <a:lnTo>
                  <a:pt x="37248" y="657912"/>
                </a:lnTo>
                <a:lnTo>
                  <a:pt x="0" y="657912"/>
                </a:lnTo>
                <a:close/>
                <a:moveTo>
                  <a:pt x="4306462" y="307604"/>
                </a:moveTo>
                <a:lnTo>
                  <a:pt x="4343629" y="307604"/>
                </a:lnTo>
                <a:lnTo>
                  <a:pt x="4343629" y="460156"/>
                </a:lnTo>
                <a:lnTo>
                  <a:pt x="4306462" y="460156"/>
                </a:lnTo>
                <a:close/>
                <a:moveTo>
                  <a:pt x="0" y="203240"/>
                </a:moveTo>
                <a:lnTo>
                  <a:pt x="37248" y="203240"/>
                </a:lnTo>
                <a:lnTo>
                  <a:pt x="37248" y="355792"/>
                </a:lnTo>
                <a:lnTo>
                  <a:pt x="0" y="355792"/>
                </a:lnTo>
                <a:close/>
                <a:moveTo>
                  <a:pt x="4306462" y="0"/>
                </a:moveTo>
                <a:lnTo>
                  <a:pt x="4343629" y="0"/>
                </a:lnTo>
                <a:lnTo>
                  <a:pt x="4343629" y="152562"/>
                </a:lnTo>
                <a:lnTo>
                  <a:pt x="4306462" y="152562"/>
                </a:lnTo>
                <a:close/>
                <a:moveTo>
                  <a:pt x="0" y="0"/>
                </a:moveTo>
                <a:lnTo>
                  <a:pt x="37248" y="0"/>
                </a:lnTo>
                <a:lnTo>
                  <a:pt x="37248" y="48137"/>
                </a:lnTo>
                <a:lnTo>
                  <a:pt x="0" y="481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5" name="Freeform: Shape 119">
            <a:extLst>
              <a:ext uri="{FF2B5EF4-FFF2-40B4-BE49-F238E27FC236}">
                <a16:creationId xmlns:a16="http://schemas.microsoft.com/office/drawing/2014/main" id="{00C2DA98-EA5C-BD49-0A06-07A93DBA2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3314" y="9796747"/>
            <a:ext cx="4343674" cy="1234709"/>
          </a:xfrm>
          <a:custGeom>
            <a:avLst/>
            <a:gdLst>
              <a:gd name="connsiteX0" fmla="*/ 3718720 w 4343674"/>
              <a:gd name="connsiteY0" fmla="*/ 1197459 h 1234709"/>
              <a:gd name="connsiteX1" fmla="*/ 3871282 w 4343674"/>
              <a:gd name="connsiteY1" fmla="*/ 1197459 h 1234709"/>
              <a:gd name="connsiteX2" fmla="*/ 3871282 w 4343674"/>
              <a:gd name="connsiteY2" fmla="*/ 1234709 h 1234709"/>
              <a:gd name="connsiteX3" fmla="*/ 3718720 w 4343674"/>
              <a:gd name="connsiteY3" fmla="*/ 1234709 h 1234709"/>
              <a:gd name="connsiteX4" fmla="*/ 3411114 w 4343674"/>
              <a:gd name="connsiteY4" fmla="*/ 1197459 h 1234709"/>
              <a:gd name="connsiteX5" fmla="*/ 3563666 w 4343674"/>
              <a:gd name="connsiteY5" fmla="*/ 1197459 h 1234709"/>
              <a:gd name="connsiteX6" fmla="*/ 3563666 w 4343674"/>
              <a:gd name="connsiteY6" fmla="*/ 1234709 h 1234709"/>
              <a:gd name="connsiteX7" fmla="*/ 3411114 w 4343674"/>
              <a:gd name="connsiteY7" fmla="*/ 1234709 h 1234709"/>
              <a:gd name="connsiteX8" fmla="*/ 3109002 w 4343674"/>
              <a:gd name="connsiteY8" fmla="*/ 1197459 h 1234709"/>
              <a:gd name="connsiteX9" fmla="*/ 3261554 w 4343674"/>
              <a:gd name="connsiteY9" fmla="*/ 1197459 h 1234709"/>
              <a:gd name="connsiteX10" fmla="*/ 3261554 w 4343674"/>
              <a:gd name="connsiteY10" fmla="*/ 1234709 h 1234709"/>
              <a:gd name="connsiteX11" fmla="*/ 3109002 w 4343674"/>
              <a:gd name="connsiteY11" fmla="*/ 1234709 h 1234709"/>
              <a:gd name="connsiteX12" fmla="*/ 2801398 w 4343674"/>
              <a:gd name="connsiteY12" fmla="*/ 1197459 h 1234709"/>
              <a:gd name="connsiteX13" fmla="*/ 2953960 w 4343674"/>
              <a:gd name="connsiteY13" fmla="*/ 1197459 h 1234709"/>
              <a:gd name="connsiteX14" fmla="*/ 2953960 w 4343674"/>
              <a:gd name="connsiteY14" fmla="*/ 1234709 h 1234709"/>
              <a:gd name="connsiteX15" fmla="*/ 2801398 w 4343674"/>
              <a:gd name="connsiteY15" fmla="*/ 1234709 h 1234709"/>
              <a:gd name="connsiteX16" fmla="*/ 2499288 w 4343674"/>
              <a:gd name="connsiteY16" fmla="*/ 1197459 h 1234709"/>
              <a:gd name="connsiteX17" fmla="*/ 2651840 w 4343674"/>
              <a:gd name="connsiteY17" fmla="*/ 1197459 h 1234709"/>
              <a:gd name="connsiteX18" fmla="*/ 2651840 w 4343674"/>
              <a:gd name="connsiteY18" fmla="*/ 1234709 h 1234709"/>
              <a:gd name="connsiteX19" fmla="*/ 2499288 w 4343674"/>
              <a:gd name="connsiteY19" fmla="*/ 1234709 h 1234709"/>
              <a:gd name="connsiteX20" fmla="*/ 2191684 w 4343674"/>
              <a:gd name="connsiteY20" fmla="*/ 1197459 h 1234709"/>
              <a:gd name="connsiteX21" fmla="*/ 2344236 w 4343674"/>
              <a:gd name="connsiteY21" fmla="*/ 1197459 h 1234709"/>
              <a:gd name="connsiteX22" fmla="*/ 2344236 w 4343674"/>
              <a:gd name="connsiteY22" fmla="*/ 1234709 h 1234709"/>
              <a:gd name="connsiteX23" fmla="*/ 2191684 w 4343674"/>
              <a:gd name="connsiteY23" fmla="*/ 1234709 h 1234709"/>
              <a:gd name="connsiteX24" fmla="*/ 1889570 w 4343674"/>
              <a:gd name="connsiteY24" fmla="*/ 1197459 h 1234709"/>
              <a:gd name="connsiteX25" fmla="*/ 2042132 w 4343674"/>
              <a:gd name="connsiteY25" fmla="*/ 1197459 h 1234709"/>
              <a:gd name="connsiteX26" fmla="*/ 2042132 w 4343674"/>
              <a:gd name="connsiteY26" fmla="*/ 1234709 h 1234709"/>
              <a:gd name="connsiteX27" fmla="*/ 1889570 w 4343674"/>
              <a:gd name="connsiteY27" fmla="*/ 1234709 h 1234709"/>
              <a:gd name="connsiteX28" fmla="*/ 1587462 w 4343674"/>
              <a:gd name="connsiteY28" fmla="*/ 1197459 h 1234709"/>
              <a:gd name="connsiteX29" fmla="*/ 1740012 w 4343674"/>
              <a:gd name="connsiteY29" fmla="*/ 1197459 h 1234709"/>
              <a:gd name="connsiteX30" fmla="*/ 1740012 w 4343674"/>
              <a:gd name="connsiteY30" fmla="*/ 1234709 h 1234709"/>
              <a:gd name="connsiteX31" fmla="*/ 1587462 w 4343674"/>
              <a:gd name="connsiteY31" fmla="*/ 1234709 h 1234709"/>
              <a:gd name="connsiteX32" fmla="*/ 1279856 w 4343674"/>
              <a:gd name="connsiteY32" fmla="*/ 1197459 h 1234709"/>
              <a:gd name="connsiteX33" fmla="*/ 1432418 w 4343674"/>
              <a:gd name="connsiteY33" fmla="*/ 1197459 h 1234709"/>
              <a:gd name="connsiteX34" fmla="*/ 1432418 w 4343674"/>
              <a:gd name="connsiteY34" fmla="*/ 1234709 h 1234709"/>
              <a:gd name="connsiteX35" fmla="*/ 1279856 w 4343674"/>
              <a:gd name="connsiteY35" fmla="*/ 1234709 h 1234709"/>
              <a:gd name="connsiteX36" fmla="*/ 977742 w 4343674"/>
              <a:gd name="connsiteY36" fmla="*/ 1197459 h 1234709"/>
              <a:gd name="connsiteX37" fmla="*/ 1130294 w 4343674"/>
              <a:gd name="connsiteY37" fmla="*/ 1197459 h 1234709"/>
              <a:gd name="connsiteX38" fmla="*/ 1130294 w 4343674"/>
              <a:gd name="connsiteY38" fmla="*/ 1234709 h 1234709"/>
              <a:gd name="connsiteX39" fmla="*/ 977742 w 4343674"/>
              <a:gd name="connsiteY39" fmla="*/ 1234709 h 1234709"/>
              <a:gd name="connsiteX40" fmla="*/ 670138 w 4343674"/>
              <a:gd name="connsiteY40" fmla="*/ 1197459 h 1234709"/>
              <a:gd name="connsiteX41" fmla="*/ 822690 w 4343674"/>
              <a:gd name="connsiteY41" fmla="*/ 1197459 h 1234709"/>
              <a:gd name="connsiteX42" fmla="*/ 822690 w 4343674"/>
              <a:gd name="connsiteY42" fmla="*/ 1234709 h 1234709"/>
              <a:gd name="connsiteX43" fmla="*/ 670138 w 4343674"/>
              <a:gd name="connsiteY43" fmla="*/ 1234709 h 1234709"/>
              <a:gd name="connsiteX44" fmla="*/ 362534 w 4343674"/>
              <a:gd name="connsiteY44" fmla="*/ 1197459 h 1234709"/>
              <a:gd name="connsiteX45" fmla="*/ 515096 w 4343674"/>
              <a:gd name="connsiteY45" fmla="*/ 1197459 h 1234709"/>
              <a:gd name="connsiteX46" fmla="*/ 515096 w 4343674"/>
              <a:gd name="connsiteY46" fmla="*/ 1234709 h 1234709"/>
              <a:gd name="connsiteX47" fmla="*/ 362534 w 4343674"/>
              <a:gd name="connsiteY47" fmla="*/ 1234709 h 1234709"/>
              <a:gd name="connsiteX48" fmla="*/ 4158634 w 4343674"/>
              <a:gd name="connsiteY48" fmla="*/ 1148025 h 1234709"/>
              <a:gd name="connsiteX49" fmla="*/ 4178862 w 4343674"/>
              <a:gd name="connsiteY49" fmla="*/ 1179528 h 1234709"/>
              <a:gd name="connsiteX50" fmla="*/ 4024622 w 4343674"/>
              <a:gd name="connsiteY50" fmla="*/ 1229205 h 1234709"/>
              <a:gd name="connsiteX51" fmla="*/ 4020830 w 4343674"/>
              <a:gd name="connsiteY51" fmla="*/ 1191644 h 1234709"/>
              <a:gd name="connsiteX52" fmla="*/ 4158634 w 4343674"/>
              <a:gd name="connsiteY52" fmla="*/ 1148025 h 1234709"/>
              <a:gd name="connsiteX53" fmla="*/ 111944 w 4343674"/>
              <a:gd name="connsiteY53" fmla="*/ 1082109 h 1234709"/>
              <a:gd name="connsiteX54" fmla="*/ 223981 w 4343674"/>
              <a:gd name="connsiteY54" fmla="*/ 1166825 h 1234709"/>
              <a:gd name="connsiteX55" fmla="*/ 209207 w 4343674"/>
              <a:gd name="connsiteY55" fmla="*/ 1201708 h 1234709"/>
              <a:gd name="connsiteX56" fmla="*/ 82396 w 4343674"/>
              <a:gd name="connsiteY56" fmla="*/ 1107025 h 1234709"/>
              <a:gd name="connsiteX57" fmla="*/ 4300646 w 4343674"/>
              <a:gd name="connsiteY57" fmla="*/ 917321 h 1234709"/>
              <a:gd name="connsiteX58" fmla="*/ 4338208 w 4343674"/>
              <a:gd name="connsiteY58" fmla="*/ 921012 h 1234709"/>
              <a:gd name="connsiteX59" fmla="*/ 4288530 w 4343674"/>
              <a:gd name="connsiteY59" fmla="*/ 1069893 h 1234709"/>
              <a:gd name="connsiteX60" fmla="*/ 4257026 w 4343674"/>
              <a:gd name="connsiteY60" fmla="*/ 1050206 h 1234709"/>
              <a:gd name="connsiteX61" fmla="*/ 4300646 w 4343674"/>
              <a:gd name="connsiteY61" fmla="*/ 917321 h 1234709"/>
              <a:gd name="connsiteX62" fmla="*/ 0 w 4343674"/>
              <a:gd name="connsiteY62" fmla="*/ 812954 h 1234709"/>
              <a:gd name="connsiteX63" fmla="*/ 39297 w 4343674"/>
              <a:gd name="connsiteY63" fmla="*/ 812954 h 1234709"/>
              <a:gd name="connsiteX64" fmla="*/ 39297 w 4343674"/>
              <a:gd name="connsiteY64" fmla="*/ 887545 h 1234709"/>
              <a:gd name="connsiteX65" fmla="*/ 48170 w 4343674"/>
              <a:gd name="connsiteY65" fmla="*/ 962137 h 1234709"/>
              <a:gd name="connsiteX66" fmla="*/ 10141 w 4343674"/>
              <a:gd name="connsiteY66" fmla="*/ 970987 h 1234709"/>
              <a:gd name="connsiteX67" fmla="*/ 0 w 4343674"/>
              <a:gd name="connsiteY67" fmla="*/ 887545 h 1234709"/>
              <a:gd name="connsiteX68" fmla="*/ 4306462 w 4343674"/>
              <a:gd name="connsiteY68" fmla="*/ 615208 h 1234709"/>
              <a:gd name="connsiteX69" fmla="*/ 4343674 w 4343674"/>
              <a:gd name="connsiteY69" fmla="*/ 615208 h 1234709"/>
              <a:gd name="connsiteX70" fmla="*/ 4343674 w 4343674"/>
              <a:gd name="connsiteY70" fmla="*/ 767760 h 1234709"/>
              <a:gd name="connsiteX71" fmla="*/ 4306462 w 4343674"/>
              <a:gd name="connsiteY71" fmla="*/ 767760 h 1234709"/>
              <a:gd name="connsiteX72" fmla="*/ 0 w 4343674"/>
              <a:gd name="connsiteY72" fmla="*/ 505350 h 1234709"/>
              <a:gd name="connsiteX73" fmla="*/ 37250 w 4343674"/>
              <a:gd name="connsiteY73" fmla="*/ 505350 h 1234709"/>
              <a:gd name="connsiteX74" fmla="*/ 37250 w 4343674"/>
              <a:gd name="connsiteY74" fmla="*/ 657912 h 1234709"/>
              <a:gd name="connsiteX75" fmla="*/ 0 w 4343674"/>
              <a:gd name="connsiteY75" fmla="*/ 657912 h 1234709"/>
              <a:gd name="connsiteX76" fmla="*/ 4306462 w 4343674"/>
              <a:gd name="connsiteY76" fmla="*/ 307604 h 1234709"/>
              <a:gd name="connsiteX77" fmla="*/ 4343674 w 4343674"/>
              <a:gd name="connsiteY77" fmla="*/ 307604 h 1234709"/>
              <a:gd name="connsiteX78" fmla="*/ 4343674 w 4343674"/>
              <a:gd name="connsiteY78" fmla="*/ 460156 h 1234709"/>
              <a:gd name="connsiteX79" fmla="*/ 4306462 w 4343674"/>
              <a:gd name="connsiteY79" fmla="*/ 460156 h 1234709"/>
              <a:gd name="connsiteX80" fmla="*/ 0 w 4343674"/>
              <a:gd name="connsiteY80" fmla="*/ 203240 h 1234709"/>
              <a:gd name="connsiteX81" fmla="*/ 37250 w 4343674"/>
              <a:gd name="connsiteY81" fmla="*/ 203240 h 1234709"/>
              <a:gd name="connsiteX82" fmla="*/ 37250 w 4343674"/>
              <a:gd name="connsiteY82" fmla="*/ 355792 h 1234709"/>
              <a:gd name="connsiteX83" fmla="*/ 0 w 4343674"/>
              <a:gd name="connsiteY83" fmla="*/ 355792 h 1234709"/>
              <a:gd name="connsiteX84" fmla="*/ 4306462 w 4343674"/>
              <a:gd name="connsiteY84" fmla="*/ 0 h 1234709"/>
              <a:gd name="connsiteX85" fmla="*/ 4343674 w 4343674"/>
              <a:gd name="connsiteY85" fmla="*/ 0 h 1234709"/>
              <a:gd name="connsiteX86" fmla="*/ 4343674 w 4343674"/>
              <a:gd name="connsiteY86" fmla="*/ 152562 h 1234709"/>
              <a:gd name="connsiteX87" fmla="*/ 4306462 w 4343674"/>
              <a:gd name="connsiteY87" fmla="*/ 152562 h 1234709"/>
              <a:gd name="connsiteX88" fmla="*/ 0 w 4343674"/>
              <a:gd name="connsiteY88" fmla="*/ 0 h 1234709"/>
              <a:gd name="connsiteX89" fmla="*/ 37250 w 4343674"/>
              <a:gd name="connsiteY89" fmla="*/ 0 h 1234709"/>
              <a:gd name="connsiteX90" fmla="*/ 37250 w 4343674"/>
              <a:gd name="connsiteY90" fmla="*/ 48137 h 1234709"/>
              <a:gd name="connsiteX91" fmla="*/ 0 w 4343674"/>
              <a:gd name="connsiteY91" fmla="*/ 48137 h 123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343674" h="1234709">
                <a:moveTo>
                  <a:pt x="3718720" y="1197459"/>
                </a:moveTo>
                <a:lnTo>
                  <a:pt x="3871282" y="1197459"/>
                </a:lnTo>
                <a:lnTo>
                  <a:pt x="3871282" y="1234709"/>
                </a:lnTo>
                <a:lnTo>
                  <a:pt x="3718720" y="1234709"/>
                </a:lnTo>
                <a:close/>
                <a:moveTo>
                  <a:pt x="3411114" y="1197459"/>
                </a:moveTo>
                <a:lnTo>
                  <a:pt x="3563666" y="1197459"/>
                </a:lnTo>
                <a:lnTo>
                  <a:pt x="3563666" y="1234709"/>
                </a:lnTo>
                <a:lnTo>
                  <a:pt x="3411114" y="1234709"/>
                </a:lnTo>
                <a:close/>
                <a:moveTo>
                  <a:pt x="3109002" y="1197459"/>
                </a:moveTo>
                <a:lnTo>
                  <a:pt x="3261554" y="1197459"/>
                </a:lnTo>
                <a:lnTo>
                  <a:pt x="3261554" y="1234709"/>
                </a:lnTo>
                <a:lnTo>
                  <a:pt x="3109002" y="1234709"/>
                </a:lnTo>
                <a:close/>
                <a:moveTo>
                  <a:pt x="2801398" y="1197459"/>
                </a:moveTo>
                <a:lnTo>
                  <a:pt x="2953960" y="1197459"/>
                </a:lnTo>
                <a:lnTo>
                  <a:pt x="2953960" y="1234709"/>
                </a:lnTo>
                <a:lnTo>
                  <a:pt x="2801398" y="1234709"/>
                </a:lnTo>
                <a:close/>
                <a:moveTo>
                  <a:pt x="2499288" y="1197459"/>
                </a:moveTo>
                <a:lnTo>
                  <a:pt x="2651840" y="1197459"/>
                </a:lnTo>
                <a:lnTo>
                  <a:pt x="2651840" y="1234709"/>
                </a:lnTo>
                <a:lnTo>
                  <a:pt x="2499288" y="1234709"/>
                </a:lnTo>
                <a:close/>
                <a:moveTo>
                  <a:pt x="2191684" y="1197459"/>
                </a:moveTo>
                <a:lnTo>
                  <a:pt x="2344236" y="1197459"/>
                </a:lnTo>
                <a:lnTo>
                  <a:pt x="2344236" y="1234709"/>
                </a:lnTo>
                <a:lnTo>
                  <a:pt x="2191684" y="1234709"/>
                </a:lnTo>
                <a:close/>
                <a:moveTo>
                  <a:pt x="1889570" y="1197459"/>
                </a:moveTo>
                <a:lnTo>
                  <a:pt x="2042132" y="1197459"/>
                </a:lnTo>
                <a:lnTo>
                  <a:pt x="2042132" y="1234709"/>
                </a:lnTo>
                <a:lnTo>
                  <a:pt x="1889570" y="1234709"/>
                </a:lnTo>
                <a:close/>
                <a:moveTo>
                  <a:pt x="1587462" y="1197459"/>
                </a:moveTo>
                <a:lnTo>
                  <a:pt x="1740012" y="1197459"/>
                </a:lnTo>
                <a:lnTo>
                  <a:pt x="1740012" y="1234709"/>
                </a:lnTo>
                <a:lnTo>
                  <a:pt x="1587462" y="1234709"/>
                </a:lnTo>
                <a:close/>
                <a:moveTo>
                  <a:pt x="1279856" y="1197459"/>
                </a:moveTo>
                <a:lnTo>
                  <a:pt x="1432418" y="1197459"/>
                </a:lnTo>
                <a:lnTo>
                  <a:pt x="1432418" y="1234709"/>
                </a:lnTo>
                <a:lnTo>
                  <a:pt x="1279856" y="1234709"/>
                </a:lnTo>
                <a:close/>
                <a:moveTo>
                  <a:pt x="977742" y="1197459"/>
                </a:moveTo>
                <a:lnTo>
                  <a:pt x="1130294" y="1197459"/>
                </a:lnTo>
                <a:lnTo>
                  <a:pt x="1130294" y="1234709"/>
                </a:lnTo>
                <a:lnTo>
                  <a:pt x="977742" y="1234709"/>
                </a:lnTo>
                <a:close/>
                <a:moveTo>
                  <a:pt x="670138" y="1197459"/>
                </a:moveTo>
                <a:lnTo>
                  <a:pt x="822690" y="1197459"/>
                </a:lnTo>
                <a:lnTo>
                  <a:pt x="822690" y="1234709"/>
                </a:lnTo>
                <a:lnTo>
                  <a:pt x="670138" y="1234709"/>
                </a:lnTo>
                <a:close/>
                <a:moveTo>
                  <a:pt x="362534" y="1197459"/>
                </a:moveTo>
                <a:lnTo>
                  <a:pt x="515096" y="1197459"/>
                </a:lnTo>
                <a:lnTo>
                  <a:pt x="515096" y="1234709"/>
                </a:lnTo>
                <a:lnTo>
                  <a:pt x="362534" y="1234709"/>
                </a:lnTo>
                <a:close/>
                <a:moveTo>
                  <a:pt x="4158634" y="1148025"/>
                </a:moveTo>
                <a:lnTo>
                  <a:pt x="4178862" y="1179528"/>
                </a:lnTo>
                <a:cubicBezTo>
                  <a:pt x="4132086" y="1207396"/>
                  <a:pt x="4078986" y="1224359"/>
                  <a:pt x="4024622" y="1229205"/>
                </a:cubicBezTo>
                <a:lnTo>
                  <a:pt x="4020830" y="1191644"/>
                </a:lnTo>
                <a:cubicBezTo>
                  <a:pt x="4068872" y="1186798"/>
                  <a:pt x="4116914" y="1172258"/>
                  <a:pt x="4158634" y="1148025"/>
                </a:cubicBezTo>
                <a:close/>
                <a:moveTo>
                  <a:pt x="111944" y="1082109"/>
                </a:moveTo>
                <a:cubicBezTo>
                  <a:pt x="141492" y="1118238"/>
                  <a:pt x="180890" y="1148138"/>
                  <a:pt x="223981" y="1166825"/>
                </a:cubicBezTo>
                <a:lnTo>
                  <a:pt x="209207" y="1201708"/>
                </a:lnTo>
                <a:cubicBezTo>
                  <a:pt x="159960" y="1180529"/>
                  <a:pt x="116869" y="1148138"/>
                  <a:pt x="82396" y="1107025"/>
                </a:cubicBezTo>
                <a:close/>
                <a:moveTo>
                  <a:pt x="4300646" y="917321"/>
                </a:moveTo>
                <a:lnTo>
                  <a:pt x="4338208" y="921012"/>
                </a:lnTo>
                <a:cubicBezTo>
                  <a:pt x="4333360" y="972690"/>
                  <a:pt x="4316398" y="1025598"/>
                  <a:pt x="4288530" y="1069893"/>
                </a:cubicBezTo>
                <a:lnTo>
                  <a:pt x="4257026" y="1050206"/>
                </a:lnTo>
                <a:cubicBezTo>
                  <a:pt x="4281260" y="1010833"/>
                  <a:pt x="4297012" y="964077"/>
                  <a:pt x="4300646" y="917321"/>
                </a:cubicBezTo>
                <a:close/>
                <a:moveTo>
                  <a:pt x="0" y="812954"/>
                </a:moveTo>
                <a:lnTo>
                  <a:pt x="39297" y="812954"/>
                </a:lnTo>
                <a:lnTo>
                  <a:pt x="39297" y="887545"/>
                </a:lnTo>
                <a:cubicBezTo>
                  <a:pt x="39297" y="912831"/>
                  <a:pt x="41832" y="938116"/>
                  <a:pt x="48170" y="962137"/>
                </a:cubicBezTo>
                <a:lnTo>
                  <a:pt x="10141" y="970987"/>
                </a:lnTo>
                <a:cubicBezTo>
                  <a:pt x="3803" y="944437"/>
                  <a:pt x="0" y="916623"/>
                  <a:pt x="0" y="887545"/>
                </a:cubicBezTo>
                <a:close/>
                <a:moveTo>
                  <a:pt x="4306462" y="615208"/>
                </a:moveTo>
                <a:lnTo>
                  <a:pt x="4343674" y="615208"/>
                </a:lnTo>
                <a:lnTo>
                  <a:pt x="4343674" y="767760"/>
                </a:lnTo>
                <a:lnTo>
                  <a:pt x="4306462" y="767760"/>
                </a:lnTo>
                <a:close/>
                <a:moveTo>
                  <a:pt x="0" y="505350"/>
                </a:moveTo>
                <a:lnTo>
                  <a:pt x="37250" y="505350"/>
                </a:lnTo>
                <a:lnTo>
                  <a:pt x="37250" y="657912"/>
                </a:lnTo>
                <a:lnTo>
                  <a:pt x="0" y="657912"/>
                </a:lnTo>
                <a:close/>
                <a:moveTo>
                  <a:pt x="4306462" y="307604"/>
                </a:moveTo>
                <a:lnTo>
                  <a:pt x="4343674" y="307604"/>
                </a:lnTo>
                <a:lnTo>
                  <a:pt x="4343674" y="460156"/>
                </a:lnTo>
                <a:lnTo>
                  <a:pt x="4306462" y="460156"/>
                </a:lnTo>
                <a:close/>
                <a:moveTo>
                  <a:pt x="0" y="203240"/>
                </a:moveTo>
                <a:lnTo>
                  <a:pt x="37250" y="203240"/>
                </a:lnTo>
                <a:lnTo>
                  <a:pt x="37250" y="355792"/>
                </a:lnTo>
                <a:lnTo>
                  <a:pt x="0" y="355792"/>
                </a:lnTo>
                <a:close/>
                <a:moveTo>
                  <a:pt x="4306462" y="0"/>
                </a:moveTo>
                <a:lnTo>
                  <a:pt x="4343674" y="0"/>
                </a:lnTo>
                <a:lnTo>
                  <a:pt x="4343674" y="152562"/>
                </a:lnTo>
                <a:lnTo>
                  <a:pt x="4306462" y="152562"/>
                </a:lnTo>
                <a:close/>
                <a:moveTo>
                  <a:pt x="0" y="0"/>
                </a:moveTo>
                <a:lnTo>
                  <a:pt x="37250" y="0"/>
                </a:lnTo>
                <a:lnTo>
                  <a:pt x="37250" y="48137"/>
                </a:lnTo>
                <a:lnTo>
                  <a:pt x="0" y="481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DD958CC9-8804-348A-22DF-A4D3BF3F2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424" y="9796747"/>
            <a:ext cx="38449" cy="1213940"/>
          </a:xfrm>
          <a:custGeom>
            <a:avLst/>
            <a:gdLst>
              <a:gd name="T0" fmla="*/ 31 w 32"/>
              <a:gd name="T1" fmla="*/ 974 h 975"/>
              <a:gd name="T2" fmla="*/ 0 w 32"/>
              <a:gd name="T3" fmla="*/ 974 h 975"/>
              <a:gd name="T4" fmla="*/ 0 w 32"/>
              <a:gd name="T5" fmla="*/ 0 h 975"/>
              <a:gd name="T6" fmla="*/ 31 w 32"/>
              <a:gd name="T7" fmla="*/ 0 h 975"/>
              <a:gd name="T8" fmla="*/ 31 w 32"/>
              <a:gd name="T9" fmla="*/ 974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975">
                <a:moveTo>
                  <a:pt x="31" y="974"/>
                </a:moveTo>
                <a:lnTo>
                  <a:pt x="0" y="974"/>
                </a:lnTo>
                <a:lnTo>
                  <a:pt x="0" y="0"/>
                </a:lnTo>
                <a:lnTo>
                  <a:pt x="31" y="0"/>
                </a:lnTo>
                <a:lnTo>
                  <a:pt x="31" y="974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05A30641-76A6-1FB8-DC41-6D5E0061D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678" y="10790970"/>
            <a:ext cx="439435" cy="439435"/>
          </a:xfrm>
          <a:custGeom>
            <a:avLst/>
            <a:gdLst>
              <a:gd name="T0" fmla="*/ 353 w 354"/>
              <a:gd name="T1" fmla="*/ 177 h 354"/>
              <a:gd name="T2" fmla="*/ 353 w 354"/>
              <a:gd name="T3" fmla="*/ 177 h 354"/>
              <a:gd name="T4" fmla="*/ 176 w 354"/>
              <a:gd name="T5" fmla="*/ 353 h 354"/>
              <a:gd name="T6" fmla="*/ 176 w 354"/>
              <a:gd name="T7" fmla="*/ 353 h 354"/>
              <a:gd name="T8" fmla="*/ 0 w 354"/>
              <a:gd name="T9" fmla="*/ 177 h 354"/>
              <a:gd name="T10" fmla="*/ 0 w 354"/>
              <a:gd name="T11" fmla="*/ 177 h 354"/>
              <a:gd name="T12" fmla="*/ 176 w 354"/>
              <a:gd name="T13" fmla="*/ 0 h 354"/>
              <a:gd name="T14" fmla="*/ 176 w 354"/>
              <a:gd name="T15" fmla="*/ 0 h 354"/>
              <a:gd name="T16" fmla="*/ 353 w 354"/>
              <a:gd name="T17" fmla="*/ 177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4" h="354">
                <a:moveTo>
                  <a:pt x="353" y="177"/>
                </a:moveTo>
                <a:lnTo>
                  <a:pt x="353" y="177"/>
                </a:lnTo>
                <a:cubicBezTo>
                  <a:pt x="353" y="274"/>
                  <a:pt x="274" y="353"/>
                  <a:pt x="176" y="353"/>
                </a:cubicBezTo>
                <a:lnTo>
                  <a:pt x="176" y="353"/>
                </a:lnTo>
                <a:cubicBezTo>
                  <a:pt x="79" y="353"/>
                  <a:pt x="0" y="274"/>
                  <a:pt x="0" y="177"/>
                </a:cubicBezTo>
                <a:lnTo>
                  <a:pt x="0" y="177"/>
                </a:lnTo>
                <a:cubicBezTo>
                  <a:pt x="0" y="79"/>
                  <a:pt x="79" y="0"/>
                  <a:pt x="176" y="0"/>
                </a:cubicBezTo>
                <a:lnTo>
                  <a:pt x="176" y="0"/>
                </a:lnTo>
                <a:cubicBezTo>
                  <a:pt x="274" y="0"/>
                  <a:pt x="353" y="79"/>
                  <a:pt x="353" y="177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E5F7FADB-5B76-EB19-643F-84871BDB2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79776" y="4336769"/>
            <a:ext cx="38452" cy="1213940"/>
          </a:xfrm>
          <a:custGeom>
            <a:avLst/>
            <a:gdLst>
              <a:gd name="T0" fmla="*/ 30 w 31"/>
              <a:gd name="T1" fmla="*/ 973 h 974"/>
              <a:gd name="T2" fmla="*/ 0 w 31"/>
              <a:gd name="T3" fmla="*/ 973 h 974"/>
              <a:gd name="T4" fmla="*/ 0 w 31"/>
              <a:gd name="T5" fmla="*/ 0 h 974"/>
              <a:gd name="T6" fmla="*/ 30 w 31"/>
              <a:gd name="T7" fmla="*/ 0 h 974"/>
              <a:gd name="T8" fmla="*/ 30 w 31"/>
              <a:gd name="T9" fmla="*/ 973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974">
                <a:moveTo>
                  <a:pt x="30" y="973"/>
                </a:moveTo>
                <a:lnTo>
                  <a:pt x="0" y="973"/>
                </a:lnTo>
                <a:lnTo>
                  <a:pt x="0" y="0"/>
                </a:lnTo>
                <a:lnTo>
                  <a:pt x="30" y="0"/>
                </a:lnTo>
                <a:lnTo>
                  <a:pt x="30" y="973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7499571D-B5C5-5FBC-D914-89F4487E4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6539" y="4117052"/>
            <a:ext cx="439435" cy="444929"/>
          </a:xfrm>
          <a:custGeom>
            <a:avLst/>
            <a:gdLst>
              <a:gd name="T0" fmla="*/ 0 w 354"/>
              <a:gd name="T1" fmla="*/ 177 h 355"/>
              <a:gd name="T2" fmla="*/ 0 w 354"/>
              <a:gd name="T3" fmla="*/ 177 h 355"/>
              <a:gd name="T4" fmla="*/ 176 w 354"/>
              <a:gd name="T5" fmla="*/ 0 h 355"/>
              <a:gd name="T6" fmla="*/ 176 w 354"/>
              <a:gd name="T7" fmla="*/ 0 h 355"/>
              <a:gd name="T8" fmla="*/ 353 w 354"/>
              <a:gd name="T9" fmla="*/ 177 h 355"/>
              <a:gd name="T10" fmla="*/ 353 w 354"/>
              <a:gd name="T11" fmla="*/ 177 h 355"/>
              <a:gd name="T12" fmla="*/ 176 w 354"/>
              <a:gd name="T13" fmla="*/ 354 h 355"/>
              <a:gd name="T14" fmla="*/ 176 w 354"/>
              <a:gd name="T15" fmla="*/ 354 h 355"/>
              <a:gd name="T16" fmla="*/ 0 w 354"/>
              <a:gd name="T17" fmla="*/ 17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4" h="355">
                <a:moveTo>
                  <a:pt x="0" y="177"/>
                </a:moveTo>
                <a:lnTo>
                  <a:pt x="0" y="177"/>
                </a:lnTo>
                <a:cubicBezTo>
                  <a:pt x="0" y="79"/>
                  <a:pt x="79" y="0"/>
                  <a:pt x="176" y="0"/>
                </a:cubicBezTo>
                <a:lnTo>
                  <a:pt x="176" y="0"/>
                </a:lnTo>
                <a:cubicBezTo>
                  <a:pt x="274" y="0"/>
                  <a:pt x="353" y="79"/>
                  <a:pt x="353" y="177"/>
                </a:cubicBezTo>
                <a:lnTo>
                  <a:pt x="353" y="177"/>
                </a:lnTo>
                <a:cubicBezTo>
                  <a:pt x="353" y="274"/>
                  <a:pt x="274" y="354"/>
                  <a:pt x="176" y="354"/>
                </a:cubicBezTo>
                <a:lnTo>
                  <a:pt x="176" y="354"/>
                </a:lnTo>
                <a:cubicBezTo>
                  <a:pt x="79" y="354"/>
                  <a:pt x="0" y="274"/>
                  <a:pt x="0" y="177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60DCA8D0-C296-050A-8CD6-B09766B15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4994" y="5550709"/>
            <a:ext cx="3482521" cy="4251532"/>
          </a:xfrm>
          <a:custGeom>
            <a:avLst/>
            <a:gdLst>
              <a:gd name="T0" fmla="*/ 2752 w 2794"/>
              <a:gd name="T1" fmla="*/ 3089 h 3411"/>
              <a:gd name="T2" fmla="*/ 2752 w 2794"/>
              <a:gd name="T3" fmla="*/ 3089 h 3411"/>
              <a:gd name="T4" fmla="*/ 2471 w 2794"/>
              <a:gd name="T5" fmla="*/ 3370 h 3411"/>
              <a:gd name="T6" fmla="*/ 321 w 2794"/>
              <a:gd name="T7" fmla="*/ 3370 h 3411"/>
              <a:gd name="T8" fmla="*/ 321 w 2794"/>
              <a:gd name="T9" fmla="*/ 3370 h 3411"/>
              <a:gd name="T10" fmla="*/ 41 w 2794"/>
              <a:gd name="T11" fmla="*/ 3089 h 3411"/>
              <a:gd name="T12" fmla="*/ 41 w 2794"/>
              <a:gd name="T13" fmla="*/ 935 h 3411"/>
              <a:gd name="T14" fmla="*/ 2752 w 2794"/>
              <a:gd name="T15" fmla="*/ 935 h 3411"/>
              <a:gd name="T16" fmla="*/ 2752 w 2794"/>
              <a:gd name="T17" fmla="*/ 3089 h 3411"/>
              <a:gd name="T18" fmla="*/ 2471 w 2794"/>
              <a:gd name="T19" fmla="*/ 0 h 3411"/>
              <a:gd name="T20" fmla="*/ 1725 w 2794"/>
              <a:gd name="T21" fmla="*/ 0 h 3411"/>
              <a:gd name="T22" fmla="*/ 1725 w 2794"/>
              <a:gd name="T23" fmla="*/ 0 h 3411"/>
              <a:gd name="T24" fmla="*/ 1396 w 2794"/>
              <a:gd name="T25" fmla="*/ 239 h 3411"/>
              <a:gd name="T26" fmla="*/ 1396 w 2794"/>
              <a:gd name="T27" fmla="*/ 239 h 3411"/>
              <a:gd name="T28" fmla="*/ 1067 w 2794"/>
              <a:gd name="T29" fmla="*/ 0 h 3411"/>
              <a:gd name="T30" fmla="*/ 321 w 2794"/>
              <a:gd name="T31" fmla="*/ 0 h 3411"/>
              <a:gd name="T32" fmla="*/ 321 w 2794"/>
              <a:gd name="T33" fmla="*/ 0 h 3411"/>
              <a:gd name="T34" fmla="*/ 0 w 2794"/>
              <a:gd name="T35" fmla="*/ 321 h 3411"/>
              <a:gd name="T36" fmla="*/ 0 w 2794"/>
              <a:gd name="T37" fmla="*/ 3089 h 3411"/>
              <a:gd name="T38" fmla="*/ 0 w 2794"/>
              <a:gd name="T39" fmla="*/ 3089 h 3411"/>
              <a:gd name="T40" fmla="*/ 321 w 2794"/>
              <a:gd name="T41" fmla="*/ 3410 h 3411"/>
              <a:gd name="T42" fmla="*/ 2471 w 2794"/>
              <a:gd name="T43" fmla="*/ 3410 h 3411"/>
              <a:gd name="T44" fmla="*/ 2471 w 2794"/>
              <a:gd name="T45" fmla="*/ 3410 h 3411"/>
              <a:gd name="T46" fmla="*/ 2793 w 2794"/>
              <a:gd name="T47" fmla="*/ 3089 h 3411"/>
              <a:gd name="T48" fmla="*/ 2793 w 2794"/>
              <a:gd name="T49" fmla="*/ 321 h 3411"/>
              <a:gd name="T50" fmla="*/ 2793 w 2794"/>
              <a:gd name="T51" fmla="*/ 321 h 3411"/>
              <a:gd name="T52" fmla="*/ 2471 w 2794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4" h="3411">
                <a:moveTo>
                  <a:pt x="2752" y="3089"/>
                </a:moveTo>
                <a:lnTo>
                  <a:pt x="2752" y="3089"/>
                </a:lnTo>
                <a:cubicBezTo>
                  <a:pt x="2752" y="3244"/>
                  <a:pt x="2626" y="3370"/>
                  <a:pt x="2471" y="3370"/>
                </a:cubicBezTo>
                <a:lnTo>
                  <a:pt x="321" y="3370"/>
                </a:lnTo>
                <a:lnTo>
                  <a:pt x="321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2" y="935"/>
                </a:lnTo>
                <a:lnTo>
                  <a:pt x="2752" y="3089"/>
                </a:lnTo>
                <a:close/>
                <a:moveTo>
                  <a:pt x="2471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80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1" y="0"/>
                </a:lnTo>
                <a:lnTo>
                  <a:pt x="321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1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8" y="3410"/>
                  <a:pt x="2793" y="3266"/>
                  <a:pt x="2793" y="3089"/>
                </a:cubicBezTo>
                <a:lnTo>
                  <a:pt x="2793" y="321"/>
                </a:lnTo>
                <a:lnTo>
                  <a:pt x="2793" y="321"/>
                </a:lnTo>
                <a:cubicBezTo>
                  <a:pt x="2793" y="145"/>
                  <a:pt x="2648" y="0"/>
                  <a:pt x="24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E7F52BA6-9B3B-69A4-19F9-103922EE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4027" y="5550709"/>
            <a:ext cx="3482521" cy="4251532"/>
          </a:xfrm>
          <a:custGeom>
            <a:avLst/>
            <a:gdLst>
              <a:gd name="T0" fmla="*/ 2752 w 2794"/>
              <a:gd name="T1" fmla="*/ 3089 h 3411"/>
              <a:gd name="T2" fmla="*/ 2752 w 2794"/>
              <a:gd name="T3" fmla="*/ 3089 h 3411"/>
              <a:gd name="T4" fmla="*/ 2472 w 2794"/>
              <a:gd name="T5" fmla="*/ 3370 h 3411"/>
              <a:gd name="T6" fmla="*/ 322 w 2794"/>
              <a:gd name="T7" fmla="*/ 3370 h 3411"/>
              <a:gd name="T8" fmla="*/ 322 w 2794"/>
              <a:gd name="T9" fmla="*/ 3370 h 3411"/>
              <a:gd name="T10" fmla="*/ 41 w 2794"/>
              <a:gd name="T11" fmla="*/ 3089 h 3411"/>
              <a:gd name="T12" fmla="*/ 41 w 2794"/>
              <a:gd name="T13" fmla="*/ 935 h 3411"/>
              <a:gd name="T14" fmla="*/ 2752 w 2794"/>
              <a:gd name="T15" fmla="*/ 935 h 3411"/>
              <a:gd name="T16" fmla="*/ 2752 w 2794"/>
              <a:gd name="T17" fmla="*/ 3089 h 3411"/>
              <a:gd name="T18" fmla="*/ 2472 w 2794"/>
              <a:gd name="T19" fmla="*/ 0 h 3411"/>
              <a:gd name="T20" fmla="*/ 1726 w 2794"/>
              <a:gd name="T21" fmla="*/ 0 h 3411"/>
              <a:gd name="T22" fmla="*/ 1726 w 2794"/>
              <a:gd name="T23" fmla="*/ 0 h 3411"/>
              <a:gd name="T24" fmla="*/ 1397 w 2794"/>
              <a:gd name="T25" fmla="*/ 239 h 3411"/>
              <a:gd name="T26" fmla="*/ 1397 w 2794"/>
              <a:gd name="T27" fmla="*/ 239 h 3411"/>
              <a:gd name="T28" fmla="*/ 1067 w 2794"/>
              <a:gd name="T29" fmla="*/ 0 h 3411"/>
              <a:gd name="T30" fmla="*/ 322 w 2794"/>
              <a:gd name="T31" fmla="*/ 0 h 3411"/>
              <a:gd name="T32" fmla="*/ 322 w 2794"/>
              <a:gd name="T33" fmla="*/ 0 h 3411"/>
              <a:gd name="T34" fmla="*/ 0 w 2794"/>
              <a:gd name="T35" fmla="*/ 321 h 3411"/>
              <a:gd name="T36" fmla="*/ 0 w 2794"/>
              <a:gd name="T37" fmla="*/ 3089 h 3411"/>
              <a:gd name="T38" fmla="*/ 0 w 2794"/>
              <a:gd name="T39" fmla="*/ 3089 h 3411"/>
              <a:gd name="T40" fmla="*/ 322 w 2794"/>
              <a:gd name="T41" fmla="*/ 3410 h 3411"/>
              <a:gd name="T42" fmla="*/ 2472 w 2794"/>
              <a:gd name="T43" fmla="*/ 3410 h 3411"/>
              <a:gd name="T44" fmla="*/ 2472 w 2794"/>
              <a:gd name="T45" fmla="*/ 3410 h 3411"/>
              <a:gd name="T46" fmla="*/ 2793 w 2794"/>
              <a:gd name="T47" fmla="*/ 3089 h 3411"/>
              <a:gd name="T48" fmla="*/ 2793 w 2794"/>
              <a:gd name="T49" fmla="*/ 321 h 3411"/>
              <a:gd name="T50" fmla="*/ 2793 w 2794"/>
              <a:gd name="T51" fmla="*/ 321 h 3411"/>
              <a:gd name="T52" fmla="*/ 2472 w 2794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4" h="3411">
                <a:moveTo>
                  <a:pt x="2752" y="3089"/>
                </a:moveTo>
                <a:lnTo>
                  <a:pt x="2752" y="3089"/>
                </a:lnTo>
                <a:cubicBezTo>
                  <a:pt x="2752" y="3244"/>
                  <a:pt x="2626" y="3370"/>
                  <a:pt x="2472" y="3370"/>
                </a:cubicBezTo>
                <a:lnTo>
                  <a:pt x="322" y="3370"/>
                </a:lnTo>
                <a:lnTo>
                  <a:pt x="322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2" y="935"/>
                </a:lnTo>
                <a:lnTo>
                  <a:pt x="2752" y="3089"/>
                </a:lnTo>
                <a:close/>
                <a:moveTo>
                  <a:pt x="2472" y="0"/>
                </a:moveTo>
                <a:lnTo>
                  <a:pt x="1726" y="0"/>
                </a:lnTo>
                <a:lnTo>
                  <a:pt x="1726" y="0"/>
                </a:lnTo>
                <a:cubicBezTo>
                  <a:pt x="1681" y="139"/>
                  <a:pt x="1551" y="239"/>
                  <a:pt x="1397" y="239"/>
                </a:cubicBezTo>
                <a:lnTo>
                  <a:pt x="1397" y="239"/>
                </a:lnTo>
                <a:cubicBezTo>
                  <a:pt x="1243" y="239"/>
                  <a:pt x="1113" y="139"/>
                  <a:pt x="1067" y="0"/>
                </a:cubicBezTo>
                <a:lnTo>
                  <a:pt x="322" y="0"/>
                </a:lnTo>
                <a:lnTo>
                  <a:pt x="322" y="0"/>
                </a:lnTo>
                <a:cubicBezTo>
                  <a:pt x="145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5" y="3410"/>
                  <a:pt x="322" y="3410"/>
                </a:cubicBezTo>
                <a:lnTo>
                  <a:pt x="2472" y="3410"/>
                </a:lnTo>
                <a:lnTo>
                  <a:pt x="2472" y="3410"/>
                </a:lnTo>
                <a:cubicBezTo>
                  <a:pt x="2649" y="3410"/>
                  <a:pt x="2793" y="3266"/>
                  <a:pt x="2793" y="3089"/>
                </a:cubicBezTo>
                <a:lnTo>
                  <a:pt x="2793" y="321"/>
                </a:lnTo>
                <a:lnTo>
                  <a:pt x="2793" y="321"/>
                </a:lnTo>
                <a:cubicBezTo>
                  <a:pt x="2793" y="145"/>
                  <a:pt x="2649" y="0"/>
                  <a:pt x="24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F29423F-CED8-2663-007E-E10F04273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0781" y="5039865"/>
            <a:ext cx="763520" cy="763520"/>
          </a:xfrm>
          <a:custGeom>
            <a:avLst/>
            <a:gdLst>
              <a:gd name="T0" fmla="*/ 306 w 612"/>
              <a:gd name="T1" fmla="*/ 0 h 611"/>
              <a:gd name="T2" fmla="*/ 306 w 612"/>
              <a:gd name="T3" fmla="*/ 0 h 611"/>
              <a:gd name="T4" fmla="*/ 0 w 612"/>
              <a:gd name="T5" fmla="*/ 305 h 611"/>
              <a:gd name="T6" fmla="*/ 0 w 612"/>
              <a:gd name="T7" fmla="*/ 305 h 611"/>
              <a:gd name="T8" fmla="*/ 306 w 612"/>
              <a:gd name="T9" fmla="*/ 610 h 611"/>
              <a:gd name="T10" fmla="*/ 306 w 612"/>
              <a:gd name="T11" fmla="*/ 610 h 611"/>
              <a:gd name="T12" fmla="*/ 611 w 612"/>
              <a:gd name="T13" fmla="*/ 305 h 611"/>
              <a:gd name="T14" fmla="*/ 611 w 612"/>
              <a:gd name="T15" fmla="*/ 305 h 611"/>
              <a:gd name="T16" fmla="*/ 306 w 612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1">
                <a:moveTo>
                  <a:pt x="306" y="0"/>
                </a:moveTo>
                <a:lnTo>
                  <a:pt x="306" y="0"/>
                </a:lnTo>
                <a:cubicBezTo>
                  <a:pt x="137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7" y="610"/>
                  <a:pt x="306" y="610"/>
                </a:cubicBezTo>
                <a:lnTo>
                  <a:pt x="306" y="610"/>
                </a:lnTo>
                <a:cubicBezTo>
                  <a:pt x="474" y="610"/>
                  <a:pt x="611" y="474"/>
                  <a:pt x="611" y="305"/>
                </a:cubicBezTo>
                <a:lnTo>
                  <a:pt x="611" y="305"/>
                </a:lnTo>
                <a:cubicBezTo>
                  <a:pt x="611" y="136"/>
                  <a:pt x="474" y="0"/>
                  <a:pt x="30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3C19FC0B-0BA0-7BFB-DA67-A5773B579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595" y="5550709"/>
            <a:ext cx="3477030" cy="4251532"/>
          </a:xfrm>
          <a:custGeom>
            <a:avLst/>
            <a:gdLst>
              <a:gd name="T0" fmla="*/ 2751 w 2793"/>
              <a:gd name="T1" fmla="*/ 3089 h 3411"/>
              <a:gd name="T2" fmla="*/ 2751 w 2793"/>
              <a:gd name="T3" fmla="*/ 3089 h 3411"/>
              <a:gd name="T4" fmla="*/ 2471 w 2793"/>
              <a:gd name="T5" fmla="*/ 3370 h 3411"/>
              <a:gd name="T6" fmla="*/ 321 w 2793"/>
              <a:gd name="T7" fmla="*/ 3370 h 3411"/>
              <a:gd name="T8" fmla="*/ 321 w 2793"/>
              <a:gd name="T9" fmla="*/ 3370 h 3411"/>
              <a:gd name="T10" fmla="*/ 41 w 2793"/>
              <a:gd name="T11" fmla="*/ 3089 h 3411"/>
              <a:gd name="T12" fmla="*/ 41 w 2793"/>
              <a:gd name="T13" fmla="*/ 935 h 3411"/>
              <a:gd name="T14" fmla="*/ 2751 w 2793"/>
              <a:gd name="T15" fmla="*/ 935 h 3411"/>
              <a:gd name="T16" fmla="*/ 2751 w 2793"/>
              <a:gd name="T17" fmla="*/ 3089 h 3411"/>
              <a:gd name="T18" fmla="*/ 2471 w 2793"/>
              <a:gd name="T19" fmla="*/ 0 h 3411"/>
              <a:gd name="T20" fmla="*/ 1725 w 2793"/>
              <a:gd name="T21" fmla="*/ 0 h 3411"/>
              <a:gd name="T22" fmla="*/ 1725 w 2793"/>
              <a:gd name="T23" fmla="*/ 0 h 3411"/>
              <a:gd name="T24" fmla="*/ 1396 w 2793"/>
              <a:gd name="T25" fmla="*/ 239 h 3411"/>
              <a:gd name="T26" fmla="*/ 1396 w 2793"/>
              <a:gd name="T27" fmla="*/ 239 h 3411"/>
              <a:gd name="T28" fmla="*/ 1067 w 2793"/>
              <a:gd name="T29" fmla="*/ 0 h 3411"/>
              <a:gd name="T30" fmla="*/ 321 w 2793"/>
              <a:gd name="T31" fmla="*/ 0 h 3411"/>
              <a:gd name="T32" fmla="*/ 321 w 2793"/>
              <a:gd name="T33" fmla="*/ 0 h 3411"/>
              <a:gd name="T34" fmla="*/ 0 w 2793"/>
              <a:gd name="T35" fmla="*/ 321 h 3411"/>
              <a:gd name="T36" fmla="*/ 0 w 2793"/>
              <a:gd name="T37" fmla="*/ 3089 h 3411"/>
              <a:gd name="T38" fmla="*/ 0 w 2793"/>
              <a:gd name="T39" fmla="*/ 3089 h 3411"/>
              <a:gd name="T40" fmla="*/ 321 w 2793"/>
              <a:gd name="T41" fmla="*/ 3410 h 3411"/>
              <a:gd name="T42" fmla="*/ 2471 w 2793"/>
              <a:gd name="T43" fmla="*/ 3410 h 3411"/>
              <a:gd name="T44" fmla="*/ 2471 w 2793"/>
              <a:gd name="T45" fmla="*/ 3410 h 3411"/>
              <a:gd name="T46" fmla="*/ 2792 w 2793"/>
              <a:gd name="T47" fmla="*/ 3089 h 3411"/>
              <a:gd name="T48" fmla="*/ 2792 w 2793"/>
              <a:gd name="T49" fmla="*/ 321 h 3411"/>
              <a:gd name="T50" fmla="*/ 2792 w 2793"/>
              <a:gd name="T51" fmla="*/ 321 h 3411"/>
              <a:gd name="T52" fmla="*/ 2471 w 2793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3" h="3411">
                <a:moveTo>
                  <a:pt x="2751" y="3089"/>
                </a:moveTo>
                <a:lnTo>
                  <a:pt x="2751" y="3089"/>
                </a:lnTo>
                <a:cubicBezTo>
                  <a:pt x="2751" y="3244"/>
                  <a:pt x="2625" y="3370"/>
                  <a:pt x="2471" y="3370"/>
                </a:cubicBezTo>
                <a:lnTo>
                  <a:pt x="321" y="3370"/>
                </a:lnTo>
                <a:lnTo>
                  <a:pt x="321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1" y="935"/>
                </a:lnTo>
                <a:lnTo>
                  <a:pt x="2751" y="3089"/>
                </a:lnTo>
                <a:close/>
                <a:moveTo>
                  <a:pt x="2471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80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1" y="0"/>
                </a:lnTo>
                <a:lnTo>
                  <a:pt x="321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1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8" y="3410"/>
                  <a:pt x="2792" y="3266"/>
                  <a:pt x="2792" y="3089"/>
                </a:cubicBezTo>
                <a:lnTo>
                  <a:pt x="2792" y="321"/>
                </a:lnTo>
                <a:lnTo>
                  <a:pt x="2792" y="321"/>
                </a:lnTo>
                <a:cubicBezTo>
                  <a:pt x="2792" y="145"/>
                  <a:pt x="2648" y="0"/>
                  <a:pt x="24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778E2DFD-8C56-E222-3989-1F3EF183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7565" y="5550709"/>
            <a:ext cx="3477027" cy="4251532"/>
          </a:xfrm>
          <a:custGeom>
            <a:avLst/>
            <a:gdLst>
              <a:gd name="T0" fmla="*/ 2751 w 2793"/>
              <a:gd name="T1" fmla="*/ 3089 h 3411"/>
              <a:gd name="T2" fmla="*/ 2751 w 2793"/>
              <a:gd name="T3" fmla="*/ 3089 h 3411"/>
              <a:gd name="T4" fmla="*/ 2470 w 2793"/>
              <a:gd name="T5" fmla="*/ 3370 h 3411"/>
              <a:gd name="T6" fmla="*/ 322 w 2793"/>
              <a:gd name="T7" fmla="*/ 3370 h 3411"/>
              <a:gd name="T8" fmla="*/ 322 w 2793"/>
              <a:gd name="T9" fmla="*/ 3370 h 3411"/>
              <a:gd name="T10" fmla="*/ 41 w 2793"/>
              <a:gd name="T11" fmla="*/ 3089 h 3411"/>
              <a:gd name="T12" fmla="*/ 41 w 2793"/>
              <a:gd name="T13" fmla="*/ 935 h 3411"/>
              <a:gd name="T14" fmla="*/ 2751 w 2793"/>
              <a:gd name="T15" fmla="*/ 935 h 3411"/>
              <a:gd name="T16" fmla="*/ 2751 w 2793"/>
              <a:gd name="T17" fmla="*/ 3089 h 3411"/>
              <a:gd name="T18" fmla="*/ 2470 w 2793"/>
              <a:gd name="T19" fmla="*/ 0 h 3411"/>
              <a:gd name="T20" fmla="*/ 1725 w 2793"/>
              <a:gd name="T21" fmla="*/ 0 h 3411"/>
              <a:gd name="T22" fmla="*/ 1725 w 2793"/>
              <a:gd name="T23" fmla="*/ 0 h 3411"/>
              <a:gd name="T24" fmla="*/ 1396 w 2793"/>
              <a:gd name="T25" fmla="*/ 239 h 3411"/>
              <a:gd name="T26" fmla="*/ 1396 w 2793"/>
              <a:gd name="T27" fmla="*/ 239 h 3411"/>
              <a:gd name="T28" fmla="*/ 1067 w 2793"/>
              <a:gd name="T29" fmla="*/ 0 h 3411"/>
              <a:gd name="T30" fmla="*/ 322 w 2793"/>
              <a:gd name="T31" fmla="*/ 0 h 3411"/>
              <a:gd name="T32" fmla="*/ 322 w 2793"/>
              <a:gd name="T33" fmla="*/ 0 h 3411"/>
              <a:gd name="T34" fmla="*/ 0 w 2793"/>
              <a:gd name="T35" fmla="*/ 321 h 3411"/>
              <a:gd name="T36" fmla="*/ 0 w 2793"/>
              <a:gd name="T37" fmla="*/ 3089 h 3411"/>
              <a:gd name="T38" fmla="*/ 0 w 2793"/>
              <a:gd name="T39" fmla="*/ 3089 h 3411"/>
              <a:gd name="T40" fmla="*/ 322 w 2793"/>
              <a:gd name="T41" fmla="*/ 3410 h 3411"/>
              <a:gd name="T42" fmla="*/ 2470 w 2793"/>
              <a:gd name="T43" fmla="*/ 3410 h 3411"/>
              <a:gd name="T44" fmla="*/ 2470 w 2793"/>
              <a:gd name="T45" fmla="*/ 3410 h 3411"/>
              <a:gd name="T46" fmla="*/ 2792 w 2793"/>
              <a:gd name="T47" fmla="*/ 3089 h 3411"/>
              <a:gd name="T48" fmla="*/ 2792 w 2793"/>
              <a:gd name="T49" fmla="*/ 321 h 3411"/>
              <a:gd name="T50" fmla="*/ 2792 w 2793"/>
              <a:gd name="T51" fmla="*/ 321 h 3411"/>
              <a:gd name="T52" fmla="*/ 2470 w 2793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3" h="3411">
                <a:moveTo>
                  <a:pt x="2751" y="3089"/>
                </a:moveTo>
                <a:lnTo>
                  <a:pt x="2751" y="3089"/>
                </a:lnTo>
                <a:cubicBezTo>
                  <a:pt x="2751" y="3244"/>
                  <a:pt x="2625" y="3370"/>
                  <a:pt x="2470" y="3370"/>
                </a:cubicBezTo>
                <a:lnTo>
                  <a:pt x="322" y="3370"/>
                </a:lnTo>
                <a:lnTo>
                  <a:pt x="322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1" y="935"/>
                </a:lnTo>
                <a:lnTo>
                  <a:pt x="2751" y="3089"/>
                </a:lnTo>
                <a:close/>
                <a:moveTo>
                  <a:pt x="2470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79" y="139"/>
                  <a:pt x="1549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2" y="0"/>
                </a:lnTo>
                <a:lnTo>
                  <a:pt x="322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2" y="3410"/>
                </a:cubicBezTo>
                <a:lnTo>
                  <a:pt x="2470" y="3410"/>
                </a:lnTo>
                <a:lnTo>
                  <a:pt x="2470" y="3410"/>
                </a:lnTo>
                <a:cubicBezTo>
                  <a:pt x="2648" y="3410"/>
                  <a:pt x="2792" y="3266"/>
                  <a:pt x="2792" y="3089"/>
                </a:cubicBezTo>
                <a:lnTo>
                  <a:pt x="2792" y="321"/>
                </a:lnTo>
                <a:lnTo>
                  <a:pt x="2792" y="321"/>
                </a:lnTo>
                <a:cubicBezTo>
                  <a:pt x="2792" y="145"/>
                  <a:pt x="2648" y="0"/>
                  <a:pt x="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43A4CBFB-0035-56FE-8135-EC164F370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133" y="5550709"/>
            <a:ext cx="3482521" cy="4251532"/>
          </a:xfrm>
          <a:custGeom>
            <a:avLst/>
            <a:gdLst>
              <a:gd name="T0" fmla="*/ 2752 w 2794"/>
              <a:gd name="T1" fmla="*/ 3089 h 3411"/>
              <a:gd name="T2" fmla="*/ 2752 w 2794"/>
              <a:gd name="T3" fmla="*/ 3089 h 3411"/>
              <a:gd name="T4" fmla="*/ 2471 w 2794"/>
              <a:gd name="T5" fmla="*/ 3370 h 3411"/>
              <a:gd name="T6" fmla="*/ 322 w 2794"/>
              <a:gd name="T7" fmla="*/ 3370 h 3411"/>
              <a:gd name="T8" fmla="*/ 322 w 2794"/>
              <a:gd name="T9" fmla="*/ 3370 h 3411"/>
              <a:gd name="T10" fmla="*/ 41 w 2794"/>
              <a:gd name="T11" fmla="*/ 3089 h 3411"/>
              <a:gd name="T12" fmla="*/ 41 w 2794"/>
              <a:gd name="T13" fmla="*/ 935 h 3411"/>
              <a:gd name="T14" fmla="*/ 2752 w 2794"/>
              <a:gd name="T15" fmla="*/ 935 h 3411"/>
              <a:gd name="T16" fmla="*/ 2752 w 2794"/>
              <a:gd name="T17" fmla="*/ 3089 h 3411"/>
              <a:gd name="T18" fmla="*/ 2471 w 2794"/>
              <a:gd name="T19" fmla="*/ 0 h 3411"/>
              <a:gd name="T20" fmla="*/ 1726 w 2794"/>
              <a:gd name="T21" fmla="*/ 0 h 3411"/>
              <a:gd name="T22" fmla="*/ 1726 w 2794"/>
              <a:gd name="T23" fmla="*/ 0 h 3411"/>
              <a:gd name="T24" fmla="*/ 1396 w 2794"/>
              <a:gd name="T25" fmla="*/ 239 h 3411"/>
              <a:gd name="T26" fmla="*/ 1396 w 2794"/>
              <a:gd name="T27" fmla="*/ 239 h 3411"/>
              <a:gd name="T28" fmla="*/ 1067 w 2794"/>
              <a:gd name="T29" fmla="*/ 0 h 3411"/>
              <a:gd name="T30" fmla="*/ 322 w 2794"/>
              <a:gd name="T31" fmla="*/ 0 h 3411"/>
              <a:gd name="T32" fmla="*/ 322 w 2794"/>
              <a:gd name="T33" fmla="*/ 0 h 3411"/>
              <a:gd name="T34" fmla="*/ 0 w 2794"/>
              <a:gd name="T35" fmla="*/ 321 h 3411"/>
              <a:gd name="T36" fmla="*/ 0 w 2794"/>
              <a:gd name="T37" fmla="*/ 3089 h 3411"/>
              <a:gd name="T38" fmla="*/ 0 w 2794"/>
              <a:gd name="T39" fmla="*/ 3089 h 3411"/>
              <a:gd name="T40" fmla="*/ 322 w 2794"/>
              <a:gd name="T41" fmla="*/ 3410 h 3411"/>
              <a:gd name="T42" fmla="*/ 2471 w 2794"/>
              <a:gd name="T43" fmla="*/ 3410 h 3411"/>
              <a:gd name="T44" fmla="*/ 2471 w 2794"/>
              <a:gd name="T45" fmla="*/ 3410 h 3411"/>
              <a:gd name="T46" fmla="*/ 2793 w 2794"/>
              <a:gd name="T47" fmla="*/ 3089 h 3411"/>
              <a:gd name="T48" fmla="*/ 2793 w 2794"/>
              <a:gd name="T49" fmla="*/ 321 h 3411"/>
              <a:gd name="T50" fmla="*/ 2793 w 2794"/>
              <a:gd name="T51" fmla="*/ 321 h 3411"/>
              <a:gd name="T52" fmla="*/ 2471 w 2794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4" h="3411">
                <a:moveTo>
                  <a:pt x="2752" y="3089"/>
                </a:moveTo>
                <a:lnTo>
                  <a:pt x="2752" y="3089"/>
                </a:lnTo>
                <a:cubicBezTo>
                  <a:pt x="2752" y="3244"/>
                  <a:pt x="2626" y="3370"/>
                  <a:pt x="2471" y="3370"/>
                </a:cubicBezTo>
                <a:lnTo>
                  <a:pt x="322" y="3370"/>
                </a:lnTo>
                <a:lnTo>
                  <a:pt x="322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2" y="935"/>
                </a:lnTo>
                <a:lnTo>
                  <a:pt x="2752" y="3089"/>
                </a:lnTo>
                <a:close/>
                <a:moveTo>
                  <a:pt x="2471" y="0"/>
                </a:moveTo>
                <a:lnTo>
                  <a:pt x="1726" y="0"/>
                </a:lnTo>
                <a:lnTo>
                  <a:pt x="1726" y="0"/>
                </a:lnTo>
                <a:cubicBezTo>
                  <a:pt x="1681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3" y="239"/>
                  <a:pt x="1113" y="139"/>
                  <a:pt x="1067" y="0"/>
                </a:cubicBezTo>
                <a:lnTo>
                  <a:pt x="322" y="0"/>
                </a:lnTo>
                <a:lnTo>
                  <a:pt x="322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2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9" y="3410"/>
                  <a:pt x="2793" y="3266"/>
                  <a:pt x="2793" y="3089"/>
                </a:cubicBezTo>
                <a:lnTo>
                  <a:pt x="2793" y="321"/>
                </a:lnTo>
                <a:lnTo>
                  <a:pt x="2793" y="321"/>
                </a:lnTo>
                <a:cubicBezTo>
                  <a:pt x="2793" y="145"/>
                  <a:pt x="2649" y="0"/>
                  <a:pt x="24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068E0BAF-19ED-4610-6215-4E9463DFD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381" y="5039865"/>
            <a:ext cx="763520" cy="763520"/>
          </a:xfrm>
          <a:custGeom>
            <a:avLst/>
            <a:gdLst>
              <a:gd name="T0" fmla="*/ 305 w 612"/>
              <a:gd name="T1" fmla="*/ 0 h 611"/>
              <a:gd name="T2" fmla="*/ 305 w 612"/>
              <a:gd name="T3" fmla="*/ 0 h 611"/>
              <a:gd name="T4" fmla="*/ 0 w 612"/>
              <a:gd name="T5" fmla="*/ 305 h 611"/>
              <a:gd name="T6" fmla="*/ 0 w 612"/>
              <a:gd name="T7" fmla="*/ 305 h 611"/>
              <a:gd name="T8" fmla="*/ 305 w 612"/>
              <a:gd name="T9" fmla="*/ 610 h 611"/>
              <a:gd name="T10" fmla="*/ 305 w 612"/>
              <a:gd name="T11" fmla="*/ 610 h 611"/>
              <a:gd name="T12" fmla="*/ 611 w 612"/>
              <a:gd name="T13" fmla="*/ 305 h 611"/>
              <a:gd name="T14" fmla="*/ 611 w 612"/>
              <a:gd name="T15" fmla="*/ 305 h 611"/>
              <a:gd name="T16" fmla="*/ 305 w 612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1">
                <a:moveTo>
                  <a:pt x="305" y="0"/>
                </a:moveTo>
                <a:lnTo>
                  <a:pt x="305" y="0"/>
                </a:lnTo>
                <a:cubicBezTo>
                  <a:pt x="137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7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1" y="474"/>
                  <a:pt x="611" y="305"/>
                </a:cubicBezTo>
                <a:lnTo>
                  <a:pt x="611" y="305"/>
                </a:lnTo>
                <a:cubicBezTo>
                  <a:pt x="611" y="136"/>
                  <a:pt x="474" y="0"/>
                  <a:pt x="305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9E0B5C53-3745-18ED-843C-C2B0A81E6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352" y="5039865"/>
            <a:ext cx="763516" cy="763520"/>
          </a:xfrm>
          <a:custGeom>
            <a:avLst/>
            <a:gdLst>
              <a:gd name="T0" fmla="*/ 305 w 611"/>
              <a:gd name="T1" fmla="*/ 0 h 611"/>
              <a:gd name="T2" fmla="*/ 305 w 611"/>
              <a:gd name="T3" fmla="*/ 0 h 611"/>
              <a:gd name="T4" fmla="*/ 0 w 611"/>
              <a:gd name="T5" fmla="*/ 305 h 611"/>
              <a:gd name="T6" fmla="*/ 0 w 611"/>
              <a:gd name="T7" fmla="*/ 305 h 611"/>
              <a:gd name="T8" fmla="*/ 305 w 611"/>
              <a:gd name="T9" fmla="*/ 610 h 611"/>
              <a:gd name="T10" fmla="*/ 305 w 611"/>
              <a:gd name="T11" fmla="*/ 610 h 611"/>
              <a:gd name="T12" fmla="*/ 610 w 611"/>
              <a:gd name="T13" fmla="*/ 305 h 611"/>
              <a:gd name="T14" fmla="*/ 610 w 611"/>
              <a:gd name="T15" fmla="*/ 305 h 611"/>
              <a:gd name="T16" fmla="*/ 305 w 611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0" y="474"/>
                  <a:pt x="610" y="305"/>
                </a:cubicBezTo>
                <a:lnTo>
                  <a:pt x="610" y="305"/>
                </a:lnTo>
                <a:cubicBezTo>
                  <a:pt x="610" y="136"/>
                  <a:pt x="474" y="0"/>
                  <a:pt x="305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0B89438C-01A0-190E-A7B4-BF392F3F8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9813" y="5039865"/>
            <a:ext cx="763516" cy="763520"/>
          </a:xfrm>
          <a:custGeom>
            <a:avLst/>
            <a:gdLst>
              <a:gd name="T0" fmla="*/ 305 w 611"/>
              <a:gd name="T1" fmla="*/ 0 h 611"/>
              <a:gd name="T2" fmla="*/ 305 w 611"/>
              <a:gd name="T3" fmla="*/ 0 h 611"/>
              <a:gd name="T4" fmla="*/ 0 w 611"/>
              <a:gd name="T5" fmla="*/ 305 h 611"/>
              <a:gd name="T6" fmla="*/ 0 w 611"/>
              <a:gd name="T7" fmla="*/ 305 h 611"/>
              <a:gd name="T8" fmla="*/ 305 w 611"/>
              <a:gd name="T9" fmla="*/ 610 h 611"/>
              <a:gd name="T10" fmla="*/ 305 w 611"/>
              <a:gd name="T11" fmla="*/ 610 h 611"/>
              <a:gd name="T12" fmla="*/ 610 w 611"/>
              <a:gd name="T13" fmla="*/ 305 h 611"/>
              <a:gd name="T14" fmla="*/ 610 w 611"/>
              <a:gd name="T15" fmla="*/ 305 h 611"/>
              <a:gd name="T16" fmla="*/ 305 w 611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3" y="610"/>
                  <a:pt x="610" y="474"/>
                  <a:pt x="610" y="305"/>
                </a:cubicBezTo>
                <a:lnTo>
                  <a:pt x="610" y="305"/>
                </a:lnTo>
                <a:cubicBezTo>
                  <a:pt x="610" y="136"/>
                  <a:pt x="473" y="0"/>
                  <a:pt x="305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CEDC1543-F8E3-C219-205F-D3326928A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7242" y="5039865"/>
            <a:ext cx="763520" cy="763520"/>
          </a:xfrm>
          <a:custGeom>
            <a:avLst/>
            <a:gdLst>
              <a:gd name="T0" fmla="*/ 305 w 612"/>
              <a:gd name="T1" fmla="*/ 0 h 611"/>
              <a:gd name="T2" fmla="*/ 305 w 612"/>
              <a:gd name="T3" fmla="*/ 0 h 611"/>
              <a:gd name="T4" fmla="*/ 0 w 612"/>
              <a:gd name="T5" fmla="*/ 305 h 611"/>
              <a:gd name="T6" fmla="*/ 0 w 612"/>
              <a:gd name="T7" fmla="*/ 305 h 611"/>
              <a:gd name="T8" fmla="*/ 305 w 612"/>
              <a:gd name="T9" fmla="*/ 610 h 611"/>
              <a:gd name="T10" fmla="*/ 305 w 612"/>
              <a:gd name="T11" fmla="*/ 610 h 611"/>
              <a:gd name="T12" fmla="*/ 611 w 612"/>
              <a:gd name="T13" fmla="*/ 305 h 611"/>
              <a:gd name="T14" fmla="*/ 611 w 612"/>
              <a:gd name="T15" fmla="*/ 305 h 611"/>
              <a:gd name="T16" fmla="*/ 305 w 612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1" y="474"/>
                  <a:pt x="611" y="305"/>
                </a:cubicBezTo>
                <a:lnTo>
                  <a:pt x="611" y="305"/>
                </a:lnTo>
                <a:cubicBezTo>
                  <a:pt x="611" y="136"/>
                  <a:pt x="474" y="0"/>
                  <a:pt x="305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C0765C-192C-37FD-4C1F-2D6893CD534D}"/>
              </a:ext>
            </a:extLst>
          </p:cNvPr>
          <p:cNvSpPr txBox="1">
            <a:spLocks/>
          </p:cNvSpPr>
          <p:nvPr/>
        </p:nvSpPr>
        <p:spPr>
          <a:xfrm>
            <a:off x="2103265" y="7054854"/>
            <a:ext cx="2956258" cy="13921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what</a:t>
            </a: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you do and the </a:t>
            </a:r>
            <a:r>
              <a:rPr lang="en-US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why</a:t>
            </a: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you do 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B69FE3-10A9-9E76-FCFF-21A436E7FAA5}"/>
              </a:ext>
            </a:extLst>
          </p:cNvPr>
          <p:cNvSpPr txBox="1"/>
          <p:nvPr/>
        </p:nvSpPr>
        <p:spPr>
          <a:xfrm>
            <a:off x="2321273" y="6022544"/>
            <a:ext cx="252024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NARRATIVE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57108EC7-4640-4663-37B5-8051499D48E6}"/>
              </a:ext>
            </a:extLst>
          </p:cNvPr>
          <p:cNvSpPr txBox="1">
            <a:spLocks/>
          </p:cNvSpPr>
          <p:nvPr/>
        </p:nvSpPr>
        <p:spPr>
          <a:xfrm>
            <a:off x="6406982" y="7054854"/>
            <a:ext cx="2956258" cy="184101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Creating content</a:t>
            </a: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about the narrative for your </a:t>
            </a:r>
            <a:r>
              <a:rPr lang="en-US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Ideal Investor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C791D9-93C0-AD0A-C9EC-7C51F9668831}"/>
              </a:ext>
            </a:extLst>
          </p:cNvPr>
          <p:cNvSpPr txBox="1"/>
          <p:nvPr/>
        </p:nvSpPr>
        <p:spPr>
          <a:xfrm>
            <a:off x="7068221" y="6022544"/>
            <a:ext cx="163378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BRAND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2516028B-1E4A-3371-1D53-24B98B7C6E04}"/>
              </a:ext>
            </a:extLst>
          </p:cNvPr>
          <p:cNvSpPr txBox="1">
            <a:spLocks/>
          </p:cNvSpPr>
          <p:nvPr/>
        </p:nvSpPr>
        <p:spPr>
          <a:xfrm>
            <a:off x="10707950" y="7054854"/>
            <a:ext cx="2956258" cy="23637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Creating channels </a:t>
            </a: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for the </a:t>
            </a:r>
            <a:r>
              <a:rPr lang="en-US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Ideal Investor </a:t>
            </a: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to Engage with your </a:t>
            </a:r>
            <a:r>
              <a:rPr lang="en-US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Narrative and Brand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(Outbound)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5510AF-7450-5C8C-33EB-D4E14F50A729}"/>
              </a:ext>
            </a:extLst>
          </p:cNvPr>
          <p:cNvSpPr txBox="1"/>
          <p:nvPr/>
        </p:nvSpPr>
        <p:spPr>
          <a:xfrm>
            <a:off x="11190456" y="6022544"/>
            <a:ext cx="199125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DEMAND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67D872-6960-6B7E-790A-ED851BD95E1F}"/>
              </a:ext>
            </a:extLst>
          </p:cNvPr>
          <p:cNvSpPr txBox="1">
            <a:spLocks/>
          </p:cNvSpPr>
          <p:nvPr/>
        </p:nvSpPr>
        <p:spPr>
          <a:xfrm>
            <a:off x="15017159" y="7054854"/>
            <a:ext cx="2956258" cy="23637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Creating a </a:t>
            </a:r>
            <a:r>
              <a:rPr lang="en-US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demand</a:t>
            </a: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for your </a:t>
            </a:r>
            <a:r>
              <a:rPr lang="en-US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Ideal Investors</a:t>
            </a: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and they </a:t>
            </a:r>
            <a:r>
              <a:rPr lang="en-US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Engage</a:t>
            </a: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with you</a:t>
            </a:r>
          </a:p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(Inbound)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ECA987-7E78-2609-BAA4-ED95BBD84392}"/>
              </a:ext>
            </a:extLst>
          </p:cNvPr>
          <p:cNvSpPr txBox="1"/>
          <p:nvPr/>
        </p:nvSpPr>
        <p:spPr>
          <a:xfrm>
            <a:off x="15144598" y="6022544"/>
            <a:ext cx="270138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ENAGEMENT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9BB381D5-6803-47DC-51BA-55D22ECBA8C0}"/>
              </a:ext>
            </a:extLst>
          </p:cNvPr>
          <p:cNvSpPr txBox="1">
            <a:spLocks/>
          </p:cNvSpPr>
          <p:nvPr/>
        </p:nvSpPr>
        <p:spPr>
          <a:xfrm>
            <a:off x="19318126" y="7054854"/>
            <a:ext cx="2956258" cy="184101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Track </a:t>
            </a:r>
            <a:r>
              <a:rPr lang="en-US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engagement</a:t>
            </a: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and target the right </a:t>
            </a:r>
            <a:r>
              <a:rPr lang="en-US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Ideal Investor </a:t>
            </a:r>
            <a:r>
              <a:rPr lang="en-US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at the right 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886E37-1B6F-21E9-04B9-BC885E80532B}"/>
              </a:ext>
            </a:extLst>
          </p:cNvPr>
          <p:cNvSpPr txBox="1"/>
          <p:nvPr/>
        </p:nvSpPr>
        <p:spPr>
          <a:xfrm>
            <a:off x="19546555" y="6022544"/>
            <a:ext cx="249940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ANALYTICS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4E1057-523A-62E0-B66B-F419D470C0F1}"/>
              </a:ext>
            </a:extLst>
          </p:cNvPr>
          <p:cNvSpPr txBox="1"/>
          <p:nvPr/>
        </p:nvSpPr>
        <p:spPr>
          <a:xfrm>
            <a:off x="3409371" y="5134415"/>
            <a:ext cx="33855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D12668-98F6-77EF-EDC1-C015AAF5AD40}"/>
              </a:ext>
            </a:extLst>
          </p:cNvPr>
          <p:cNvSpPr txBox="1"/>
          <p:nvPr/>
        </p:nvSpPr>
        <p:spPr>
          <a:xfrm>
            <a:off x="7675758" y="5134415"/>
            <a:ext cx="41870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1FAC71-377F-DAB4-D978-3F1C177C9065}"/>
              </a:ext>
            </a:extLst>
          </p:cNvPr>
          <p:cNvSpPr txBox="1"/>
          <p:nvPr/>
        </p:nvSpPr>
        <p:spPr>
          <a:xfrm>
            <a:off x="11972259" y="5134415"/>
            <a:ext cx="4331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C8D8B9-D0F6-9D05-76CF-6BB1D60E2A1B}"/>
              </a:ext>
            </a:extLst>
          </p:cNvPr>
          <p:cNvSpPr txBox="1"/>
          <p:nvPr/>
        </p:nvSpPr>
        <p:spPr>
          <a:xfrm>
            <a:off x="16261548" y="5134415"/>
            <a:ext cx="4619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C37E2C-FC51-3FBA-4B43-81660ED1F7B7}"/>
              </a:ext>
            </a:extLst>
          </p:cNvPr>
          <p:cNvSpPr txBox="1"/>
          <p:nvPr/>
        </p:nvSpPr>
        <p:spPr>
          <a:xfrm>
            <a:off x="20570872" y="5134415"/>
            <a:ext cx="45076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412C24-8714-6CA7-D012-E756B360AF98}"/>
              </a:ext>
            </a:extLst>
          </p:cNvPr>
          <p:cNvSpPr txBox="1"/>
          <p:nvPr/>
        </p:nvSpPr>
        <p:spPr>
          <a:xfrm>
            <a:off x="2833091" y="11462722"/>
            <a:ext cx="149111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START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7F5780-CC31-E135-2288-0E3B3BE0265D}"/>
              </a:ext>
            </a:extLst>
          </p:cNvPr>
          <p:cNvSpPr txBox="1"/>
          <p:nvPr/>
        </p:nvSpPr>
        <p:spPr>
          <a:xfrm>
            <a:off x="19389816" y="3276855"/>
            <a:ext cx="277992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INVESTMENT</a:t>
            </a:r>
          </a:p>
        </p:txBody>
      </p:sp>
      <p:sp>
        <p:nvSpPr>
          <p:cNvPr id="37" name="Shape 338">
            <a:extLst>
              <a:ext uri="{FF2B5EF4-FFF2-40B4-BE49-F238E27FC236}">
                <a16:creationId xmlns:a16="http://schemas.microsoft.com/office/drawing/2014/main" id="{987F3017-DEB3-564B-5134-0CD350B60A6D}"/>
              </a:ext>
            </a:extLst>
          </p:cNvPr>
          <p:cNvSpPr/>
          <p:nvPr/>
        </p:nvSpPr>
        <p:spPr>
          <a:xfrm>
            <a:off x="723552" y="636927"/>
            <a:ext cx="69137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GTM – Go To Market</a:t>
            </a:r>
          </a:p>
        </p:txBody>
      </p:sp>
      <p:sp>
        <p:nvSpPr>
          <p:cNvPr id="38" name="Shape 339">
            <a:extLst>
              <a:ext uri="{FF2B5EF4-FFF2-40B4-BE49-F238E27FC236}">
                <a16:creationId xmlns:a16="http://schemas.microsoft.com/office/drawing/2014/main" id="{6751ABFF-7E52-146D-E106-3EE61B99A99A}"/>
              </a:ext>
            </a:extLst>
          </p:cNvPr>
          <p:cNvSpPr/>
          <p:nvPr/>
        </p:nvSpPr>
        <p:spPr>
          <a:xfrm>
            <a:off x="723552" y="1605867"/>
            <a:ext cx="731931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The REAL Plan – IF YOU ONLY DO ONE THING </a:t>
            </a:r>
          </a:p>
        </p:txBody>
      </p:sp>
    </p:spTree>
    <p:extLst>
      <p:ext uri="{BB962C8B-B14F-4D97-AF65-F5344CB8AC3E}">
        <p14:creationId xmlns:p14="http://schemas.microsoft.com/office/powerpoint/2010/main" val="186643553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Özel 5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45466D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webextensions/webextension1.xml><?xml version="1.0" encoding="utf-8"?>
<we:webextension xmlns:we="http://schemas.microsoft.com/office/webextensions/webextension/2010/11" id="{0A3E577D-9C24-4D88-8140-754F36A56204}">
  <we:reference id="wa104379699" version="1.0.0.1" store="en-US" storeType="OMEX"/>
  <we:alternateReferences>
    <we:reference id="wa104379699" version="1.0.0.1" store="wa104379699" storeType="OMEX"/>
  </we:alternateReferences>
  <we:properties>
    <we:property name="savedState" value="{&quot;groupId&quot;:&quot;&quot;,&quot;dashboardId&quot;:null,&quot;dashboardTileId&quot;:null,&quot;dashboardTileFilter&quot;:null,&quot;reportId&quot;:&quot;79d34787-6c2b-4b58-837a-d771a99a9e19&quot;,&quot;pageName&quot;:&quot;ReportSection455005fae69cff1ac4f0&quot;,&quot;publicReportUrl&quot;:null,&quot;lastState&quot;:&quot;app.embed.report&quot;,&quot;ReportBookmark&quot;:&quot;&quot;,&quot;ReportFilter&quot;:&quot;&quot;,&quot;ReportPageFilter&quot;:&quot;&quot;,&quot;ReportSlicers&quot;:&quot;&quot;,&quot;fromLogin&quot;:true,&quot;appVersion&quot;:&quot;1.0&quot;,&quot;savedDate&quot;:&quot;2022-08-25T12:37:43.084Z&quot;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0A3E577D-9C24-4D88-8140-754F36A56204}">
  <we:reference id="wa104379699" version="1.0.0.1" store="en-US" storeType="OMEX"/>
  <we:alternateReferences>
    <we:reference id="wa104379699" version="1.0.0.1" store="wa104379699" storeType="OMEX"/>
  </we:alternateReferences>
  <we:properties>
    <we:property name="savedState" value="{&quot;groupId&quot;:&quot;&quot;,&quot;dashboardId&quot;:null,&quot;dashboardTileId&quot;:null,&quot;dashboardTileFilter&quot;:null,&quot;reportId&quot;:&quot;79d34787-6c2b-4b58-837a-d771a99a9e19&quot;,&quot;pageName&quot;:&quot;ReportSection455005fae69cff1ac4f0&quot;,&quot;publicReportUrl&quot;:null,&quot;lastState&quot;:&quot;app.embed.report&quot;,&quot;ReportBookmark&quot;:&quot;&quot;,&quot;ReportFilter&quot;:&quot;&quot;,&quot;ReportPageFilter&quot;:&quot;&quot;,&quot;ReportSlicers&quot;:&quot;&quot;,&quot;fromLogin&quot;:true,&quot;appVersion&quot;:&quot;1.0&quot;,&quot;savedDate&quot;:&quot;2022-08-25T12:42:48.653Z&quot;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71112</TotalTime>
  <Words>777</Words>
  <Application>Microsoft Office PowerPoint</Application>
  <PresentationFormat>Custom</PresentationFormat>
  <Paragraphs>356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et-line</vt:lpstr>
      <vt:lpstr>Helvetica</vt:lpstr>
      <vt:lpstr>Helvetica Light</vt:lpstr>
      <vt:lpstr>Helvetica Neue</vt:lpstr>
      <vt:lpstr>Lato</vt:lpstr>
      <vt:lpstr>Lato Black</vt:lpstr>
      <vt:lpstr>Lato Light</vt:lpstr>
      <vt:lpstr>myriad-pro</vt:lpstr>
      <vt:lpstr>Open Sans</vt:lpstr>
      <vt:lpstr>Poppins</vt:lpstr>
      <vt:lpstr>Proxima Nova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Das</dc:creator>
  <cp:lastModifiedBy>Paul Das</cp:lastModifiedBy>
  <cp:revision>518</cp:revision>
  <dcterms:modified xsi:type="dcterms:W3CDTF">2022-08-25T12:42:54Z</dcterms:modified>
</cp:coreProperties>
</file>