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webextensions/webextension1.xml" ContentType="application/vnd.ms-office.webextension+xml"/>
  <Override PartName="/ppt/notesSlides/notesSlide5.xml" ContentType="application/vnd.openxmlformats-officedocument.presentationml.notesSlide+xml"/>
  <Override PartName="/ppt/webextensions/webextension2.xml" ContentType="application/vnd.ms-office.webextension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08" r:id="rId2"/>
    <p:sldId id="3537" r:id="rId3"/>
    <p:sldId id="3573" r:id="rId4"/>
    <p:sldId id="475" r:id="rId5"/>
    <p:sldId id="3583" r:id="rId6"/>
    <p:sldId id="3613" r:id="rId7"/>
    <p:sldId id="3565" r:id="rId8"/>
    <p:sldId id="3595" r:id="rId9"/>
    <p:sldId id="3612" r:id="rId10"/>
    <p:sldId id="3597" r:id="rId11"/>
    <p:sldId id="3596" r:id="rId12"/>
    <p:sldId id="3594" r:id="rId13"/>
    <p:sldId id="3609" r:id="rId14"/>
    <p:sldId id="3604" r:id="rId15"/>
    <p:sldId id="3598" r:id="rId16"/>
    <p:sldId id="3589" r:id="rId17"/>
    <p:sldId id="3588" r:id="rId18"/>
    <p:sldId id="566" r:id="rId19"/>
    <p:sldId id="567" r:id="rId20"/>
    <p:sldId id="3599" r:id="rId21"/>
    <p:sldId id="3600" r:id="rId22"/>
    <p:sldId id="3605" r:id="rId23"/>
    <p:sldId id="3601" r:id="rId24"/>
    <p:sldId id="3602" r:id="rId25"/>
    <p:sldId id="3603" r:id="rId26"/>
    <p:sldId id="3610" r:id="rId27"/>
    <p:sldId id="3611" r:id="rId28"/>
    <p:sldId id="3608" r:id="rId29"/>
    <p:sldId id="3580" r:id="rId30"/>
    <p:sldId id="3607" r:id="rId31"/>
    <p:sldId id="560" r:id="rId32"/>
    <p:sldId id="3575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.johnson@profundcom.net" initials="v" lastIdx="21" clrIdx="0">
    <p:extLst>
      <p:ext uri="{19B8F6BF-5375-455C-9EA6-DF929625EA0E}">
        <p15:presenceInfo xmlns:p15="http://schemas.microsoft.com/office/powerpoint/2012/main" userId="d51630f4a88adc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64D0DA"/>
    <a:srgbClr val="F27021"/>
    <a:srgbClr val="548254"/>
    <a:srgbClr val="F6F6FA"/>
    <a:srgbClr val="26237A"/>
    <a:srgbClr val="FFCC02"/>
    <a:srgbClr val="BFE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6229" autoAdjust="0"/>
  </p:normalViewPr>
  <p:slideViewPr>
    <p:cSldViewPr snapToGrid="0">
      <p:cViewPr varScale="1">
        <p:scale>
          <a:sx n="58" d="100"/>
          <a:sy n="58" d="100"/>
        </p:scale>
        <p:origin x="582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32</c:v>
                </c:pt>
                <c:pt idx="1">
                  <c:v>24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  <c:pt idx="5">
                  <c:v>24</c:v>
                </c:pt>
                <c:pt idx="6">
                  <c:v>32</c:v>
                </c:pt>
                <c:pt idx="7">
                  <c:v>24</c:v>
                </c:pt>
                <c:pt idx="8">
                  <c:v>28</c:v>
                </c:pt>
                <c:pt idx="9">
                  <c:v>12</c:v>
                </c:pt>
                <c:pt idx="10">
                  <c:v>15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8-41F4-929E-5E3C2E638D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CC02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24</c:v>
                </c:pt>
                <c:pt idx="3">
                  <c:v>21</c:v>
                </c:pt>
                <c:pt idx="4">
                  <c:v>28</c:v>
                </c:pt>
                <c:pt idx="5">
                  <c:v>15</c:v>
                </c:pt>
                <c:pt idx="6">
                  <c:v>12</c:v>
                </c:pt>
                <c:pt idx="7">
                  <c:v>15</c:v>
                </c:pt>
                <c:pt idx="8">
                  <c:v>12</c:v>
                </c:pt>
                <c:pt idx="9">
                  <c:v>21</c:v>
                </c:pt>
                <c:pt idx="10">
                  <c:v>28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8-41F4-929E-5E3C2E638D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48254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  <c:pt idx="5">
                  <c:v>16</c:v>
                </c:pt>
                <c:pt idx="6">
                  <c:v>8</c:v>
                </c:pt>
                <c:pt idx="7">
                  <c:v>21</c:v>
                </c:pt>
                <c:pt idx="8">
                  <c:v>17</c:v>
                </c:pt>
                <c:pt idx="9">
                  <c:v>5</c:v>
                </c:pt>
                <c:pt idx="10">
                  <c:v>24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88-41F4-929E-5E3C2E638D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</c:v>
                </c:pt>
                <c:pt idx="9">
                  <c:v>23</c:v>
                </c:pt>
                <c:pt idx="10">
                  <c:v>10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88-41F4-929E-5E3C2E638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992223"/>
        <c:axId val="2086428495"/>
      </c:areaChart>
      <c:catAx>
        <c:axId val="20879922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6428495"/>
        <c:crosses val="autoZero"/>
        <c:auto val="1"/>
        <c:lblAlgn val="ctr"/>
        <c:lblOffset val="100"/>
        <c:noMultiLvlLbl val="0"/>
      </c:catAx>
      <c:valAx>
        <c:axId val="208642849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7992223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0" i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E185-A9FD-4AFC-B022-4406C496C1CE}" type="datetimeFigureOut">
              <a:rPr lang="en-GB" smtClean="0"/>
              <a:t>28/07/2022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3CA67-5586-46C3-A5C9-BC0DC9F1D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4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2945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8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58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86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20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3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Master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3007837" y="12687067"/>
            <a:ext cx="638586" cy="638585"/>
          </a:xfrm>
          <a:prstGeom prst="ellipse">
            <a:avLst/>
          </a:prstGeom>
          <a:solidFill>
            <a:srgbClr val="F27021"/>
          </a:solidFill>
          <a:ln w="25400">
            <a:solidFill>
              <a:srgbClr val="F270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595893" y="13022600"/>
            <a:ext cx="18851557" cy="1"/>
          </a:xfrm>
          <a:prstGeom prst="line">
            <a:avLst/>
          </a:prstGeom>
          <a:ln w="25400">
            <a:solidFill>
              <a:srgbClr val="496F8B">
                <a:alpha val="1238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23107927" y="12774951"/>
            <a:ext cx="438405" cy="44450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6F6FA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46574" y="2386765"/>
            <a:ext cx="1910217" cy="1"/>
          </a:xfrm>
          <a:prstGeom prst="line">
            <a:avLst/>
          </a:prstGeom>
          <a:ln w="63500">
            <a:solidFill>
              <a:srgbClr val="2623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7566972" y="837037"/>
            <a:ext cx="5900654" cy="55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 Analytical Skills for Fund Marketing Teams</a:t>
            </a:r>
          </a:p>
        </p:txBody>
      </p:sp>
      <p:sp>
        <p:nvSpPr>
          <p:cNvPr id="30" name="Shape 30"/>
          <p:cNvSpPr/>
          <p:nvPr/>
        </p:nvSpPr>
        <p:spPr>
          <a:xfrm flipV="1">
            <a:off x="23590297" y="849625"/>
            <a:ext cx="1" cy="754156"/>
          </a:xfrm>
          <a:prstGeom prst="line">
            <a:avLst/>
          </a:prstGeom>
          <a:ln w="50800">
            <a:solidFill>
              <a:srgbClr val="FFCC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97979-CE80-4FCC-BAB7-1F944804E2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218" y="12435841"/>
            <a:ext cx="2581187" cy="1064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-69360"/>
            <a:ext cx="24384003" cy="13854720"/>
          </a:xfrm>
          <a:prstGeom prst="rect">
            <a:avLst/>
          </a:prstGeom>
          <a:solidFill>
            <a:srgbClr val="566581">
              <a:alpha val="5961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6075508" y="13342914"/>
            <a:ext cx="4191001" cy="393701"/>
          </a:xfrm>
          <a:prstGeom prst="rect">
            <a:avLst/>
          </a:prstGeom>
          <a:solidFill>
            <a:srgbClr val="F270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-3405" y="13342914"/>
            <a:ext cx="4157760" cy="393701"/>
          </a:xfrm>
          <a:prstGeom prst="rect">
            <a:avLst/>
          </a:prstGeom>
          <a:solidFill>
            <a:srgbClr val="FFCC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50732" y="13342914"/>
            <a:ext cx="4157760" cy="393701"/>
          </a:xfrm>
          <a:prstGeom prst="rect">
            <a:avLst/>
          </a:prstGeom>
          <a:solidFill>
            <a:srgbClr val="54825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276007" y="6196149"/>
            <a:ext cx="7831986" cy="7645372"/>
          </a:xfrm>
          <a:prstGeom prst="rect">
            <a:avLst/>
          </a:prstGeom>
          <a:solidFill>
            <a:srgbClr val="26237A">
              <a:alpha val="949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0229645" y="13342914"/>
            <a:ext cx="4191001" cy="393701"/>
          </a:xfrm>
          <a:prstGeom prst="rect">
            <a:avLst/>
          </a:prstGeom>
          <a:solidFill>
            <a:srgbClr val="BFE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28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calendly.com/profundcom-deep-dive/free-1-hour-digital-marketing-audit-consultatio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6442369"/>
            <a:ext cx="1357144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The Secret Analytical Skills for Fund Marketing Teams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8AE72-330E-49CA-8344-6E425AC8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920" y="2448222"/>
            <a:ext cx="65341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2049D7-1999-4F05-856C-7F491ECA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501" y="9784881"/>
            <a:ext cx="3885934" cy="2087656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DFE533B-078A-29FB-BC8F-541C09490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87" y="9395845"/>
            <a:ext cx="3582158" cy="2865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04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44510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Google Analytics + Studio + Thematic Analysis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0038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We all know about dashboards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280E60-C95E-7EE9-DB4D-0B8D29BB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9" y="3037872"/>
            <a:ext cx="14737083" cy="6751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36B400-6FB5-DC04-9360-9D545C7EF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71" y="4690322"/>
            <a:ext cx="15173147" cy="6963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6788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44510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Google Analytics + Studio + Thematic Analysis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0038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We all know about dashboards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36B400-6FB5-DC04-9360-9D545C7E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54" y="2879452"/>
            <a:ext cx="20837676" cy="9563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11935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F16B1-700B-4E65-A1B3-B6B295FCFAAF}"/>
              </a:ext>
            </a:extLst>
          </p:cNvPr>
          <p:cNvSpPr/>
          <p:nvPr/>
        </p:nvSpPr>
        <p:spPr>
          <a:xfrm>
            <a:off x="2569030" y="2143920"/>
            <a:ext cx="21033920" cy="1121013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61619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 err="1"/>
              <a:t>PowerBI</a:t>
            </a:r>
            <a:r>
              <a:rPr lang="en-GB" dirty="0"/>
              <a:t> + Tableau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0038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We all know about dashboards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7128" y="2424671"/>
              <a:ext cx="19050000" cy="106544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128" y="2424671"/>
                <a:ext cx="19050000" cy="10654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61075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643285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Dashboard Trap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1080263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If my dashboard was so great, why did you download the data into Excel?</a:t>
            </a:r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DA0F693E-2CBE-0F4C-D06E-D3DC25D0D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2587718"/>
            <a:ext cx="14159753" cy="101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33483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Analytic Skills For Fund Marketers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3610902" y="3933487"/>
            <a:ext cx="89386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What tools do you need?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3611744" y="5368543"/>
            <a:ext cx="1414842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successfully integrate analytics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3611744" y="6744789"/>
            <a:ext cx="1299426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analyse analytics effectively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34208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It’s not Rocket Science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3569739" y="8325702"/>
            <a:ext cx="18447679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leverage data into actionable business data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6967541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F16B1-700B-4E65-A1B3-B6B295FCFAAF}"/>
              </a:ext>
            </a:extLst>
          </p:cNvPr>
          <p:cNvSpPr/>
          <p:nvPr/>
        </p:nvSpPr>
        <p:spPr>
          <a:xfrm>
            <a:off x="2569030" y="2143920"/>
            <a:ext cx="21033920" cy="1121013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390170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Single View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1111041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We All Want A Single View – What We Really Want Is Actionable Insights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7128" y="2424671"/>
              <a:ext cx="19050000" cy="106544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128" y="2424671"/>
                <a:ext cx="19050000" cy="10654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07921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07569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2408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E26268E-72AE-6A7D-8490-A2E1950021BF}"/>
              </a:ext>
            </a:extLst>
          </p:cNvPr>
          <p:cNvGrpSpPr/>
          <p:nvPr/>
        </p:nvGrpSpPr>
        <p:grpSpPr>
          <a:xfrm>
            <a:off x="4490198" y="2504189"/>
            <a:ext cx="4439442" cy="1394212"/>
            <a:chOff x="1524001" y="2839481"/>
            <a:chExt cx="6124575" cy="2199765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3E698D92-790D-625B-0865-669871C06BF7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B0D8ED6-F97F-3761-CD21-2EEF7C129C4F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931B23-50C5-E296-6BFB-9BF7FDC20FF6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96ECC7-D967-71C6-4F6C-101FA0C01EDF}"/>
              </a:ext>
            </a:extLst>
          </p:cNvPr>
          <p:cNvGrpSpPr/>
          <p:nvPr/>
        </p:nvGrpSpPr>
        <p:grpSpPr>
          <a:xfrm>
            <a:off x="17324118" y="5463789"/>
            <a:ext cx="4439443" cy="1394211"/>
            <a:chOff x="16735428" y="2839481"/>
            <a:chExt cx="6124575" cy="2151510"/>
          </a:xfrm>
        </p:grpSpPr>
        <p:sp>
          <p:nvSpPr>
            <p:cNvPr id="48" name="Rounded Rectangle 28">
              <a:extLst>
                <a:ext uri="{FF2B5EF4-FFF2-40B4-BE49-F238E27FC236}">
                  <a16:creationId xmlns:a16="http://schemas.microsoft.com/office/drawing/2014/main" id="{80B6832F-F27D-5CCD-E190-1A7E40123B57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9" name="Rounded Rectangle 29">
              <a:extLst>
                <a:ext uri="{FF2B5EF4-FFF2-40B4-BE49-F238E27FC236}">
                  <a16:creationId xmlns:a16="http://schemas.microsoft.com/office/drawing/2014/main" id="{7AF01148-852D-C3B8-4B2C-653D08639E8F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3353D7-95DB-CD8B-4F3F-8E4D3FA5F888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824793-E89B-702A-6A1E-B3B9B3AEE295}"/>
              </a:ext>
            </a:extLst>
          </p:cNvPr>
          <p:cNvGrpSpPr/>
          <p:nvPr/>
        </p:nvGrpSpPr>
        <p:grpSpPr>
          <a:xfrm>
            <a:off x="17324119" y="9999975"/>
            <a:ext cx="4439442" cy="1394211"/>
            <a:chOff x="5326855" y="8280400"/>
            <a:chExt cx="6124575" cy="2094893"/>
          </a:xfrm>
        </p:grpSpPr>
        <p:sp>
          <p:nvSpPr>
            <p:cNvPr id="52" name="Rounded Rectangle 38">
              <a:extLst>
                <a:ext uri="{FF2B5EF4-FFF2-40B4-BE49-F238E27FC236}">
                  <a16:creationId xmlns:a16="http://schemas.microsoft.com/office/drawing/2014/main" id="{AB9F202F-8916-6ADF-5BBD-765E1F5DAB67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rgbClr val="F2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3" name="Rounded Rectangle 39">
              <a:extLst>
                <a:ext uri="{FF2B5EF4-FFF2-40B4-BE49-F238E27FC236}">
                  <a16:creationId xmlns:a16="http://schemas.microsoft.com/office/drawing/2014/main" id="{4CE0AE57-A745-F002-0D39-4C08B407666F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DD35DA-A4F8-F0B8-DF5B-F820EC90547A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A1EAE8-5E37-B5C9-A3E0-966B13EFE1A3}"/>
              </a:ext>
            </a:extLst>
          </p:cNvPr>
          <p:cNvGrpSpPr/>
          <p:nvPr/>
        </p:nvGrpSpPr>
        <p:grpSpPr>
          <a:xfrm>
            <a:off x="2245212" y="5652395"/>
            <a:ext cx="4439443" cy="1394211"/>
            <a:chOff x="16735428" y="2839481"/>
            <a:chExt cx="6124575" cy="2151510"/>
          </a:xfrm>
        </p:grpSpPr>
        <p:sp>
          <p:nvSpPr>
            <p:cNvPr id="56" name="Rounded Rectangle 28">
              <a:extLst>
                <a:ext uri="{FF2B5EF4-FFF2-40B4-BE49-F238E27FC236}">
                  <a16:creationId xmlns:a16="http://schemas.microsoft.com/office/drawing/2014/main" id="{0FCF647D-D264-870F-A1ED-E6100467BF3C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7" name="Rounded Rectangle 29">
              <a:extLst>
                <a:ext uri="{FF2B5EF4-FFF2-40B4-BE49-F238E27FC236}">
                  <a16:creationId xmlns:a16="http://schemas.microsoft.com/office/drawing/2014/main" id="{844B31AA-D8DB-9FE2-1A87-A1FA43755456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75C3D9-A6E3-C64F-5770-837CB834CD7B}"/>
                </a:ext>
              </a:extLst>
            </p:cNvPr>
            <p:cNvSpPr txBox="1"/>
            <p:nvPr/>
          </p:nvSpPr>
          <p:spPr>
            <a:xfrm>
              <a:off x="19121892" y="3462696"/>
              <a:ext cx="135165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SEO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C480F4-3A72-9AD6-54F7-A21256817BB3}"/>
              </a:ext>
            </a:extLst>
          </p:cNvPr>
          <p:cNvGrpSpPr/>
          <p:nvPr/>
        </p:nvGrpSpPr>
        <p:grpSpPr>
          <a:xfrm>
            <a:off x="1821348" y="9302869"/>
            <a:ext cx="4439443" cy="1394211"/>
            <a:chOff x="16735428" y="2839481"/>
            <a:chExt cx="6124575" cy="2151510"/>
          </a:xfrm>
        </p:grpSpPr>
        <p:sp>
          <p:nvSpPr>
            <p:cNvPr id="61" name="Rounded Rectangle 28">
              <a:extLst>
                <a:ext uri="{FF2B5EF4-FFF2-40B4-BE49-F238E27FC236}">
                  <a16:creationId xmlns:a16="http://schemas.microsoft.com/office/drawing/2014/main" id="{54008E51-7368-17D6-C740-9333E8ABE726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rgbClr val="64D0DA"/>
            </a:solidFill>
            <a:ln>
              <a:solidFill>
                <a:srgbClr val="64D0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3" name="Rounded Rectangle 29">
              <a:extLst>
                <a:ext uri="{FF2B5EF4-FFF2-40B4-BE49-F238E27FC236}">
                  <a16:creationId xmlns:a16="http://schemas.microsoft.com/office/drawing/2014/main" id="{7089C9F8-F054-C74A-EF88-5E6BC8CF9475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F173C9-B0AE-2BB4-19D4-C405283447AA}"/>
                </a:ext>
              </a:extLst>
            </p:cNvPr>
            <p:cNvSpPr txBox="1"/>
            <p:nvPr/>
          </p:nvSpPr>
          <p:spPr>
            <a:xfrm>
              <a:off x="18784642" y="3462696"/>
              <a:ext cx="2026153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Social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52F9D2-3D81-B762-49B9-4C15E968314E}"/>
              </a:ext>
            </a:extLst>
          </p:cNvPr>
          <p:cNvGrpSpPr/>
          <p:nvPr/>
        </p:nvGrpSpPr>
        <p:grpSpPr>
          <a:xfrm>
            <a:off x="14992925" y="2302736"/>
            <a:ext cx="4439443" cy="1394211"/>
            <a:chOff x="16735428" y="2839481"/>
            <a:chExt cx="6124575" cy="2151510"/>
          </a:xfrm>
        </p:grpSpPr>
        <p:sp>
          <p:nvSpPr>
            <p:cNvPr id="66" name="Rounded Rectangle 28">
              <a:extLst>
                <a:ext uri="{FF2B5EF4-FFF2-40B4-BE49-F238E27FC236}">
                  <a16:creationId xmlns:a16="http://schemas.microsoft.com/office/drawing/2014/main" id="{2E67465A-116D-E0EC-8F4A-FD7939026CD1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7" name="Rounded Rectangle 29">
              <a:extLst>
                <a:ext uri="{FF2B5EF4-FFF2-40B4-BE49-F238E27FC236}">
                  <a16:creationId xmlns:a16="http://schemas.microsoft.com/office/drawing/2014/main" id="{CA4222B8-E5E6-08BC-77FB-3AC64501084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71ABB3-B3FB-28AB-6683-84F46E4CCD9E}"/>
                </a:ext>
              </a:extLst>
            </p:cNvPr>
            <p:cNvSpPr txBox="1"/>
            <p:nvPr/>
          </p:nvSpPr>
          <p:spPr>
            <a:xfrm>
              <a:off x="19010212" y="3462696"/>
              <a:ext cx="157501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0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pic>
        <p:nvPicPr>
          <p:cNvPr id="1026" name="Picture 2" descr="MailChimp Review – 2021 Pricing, Features, Shortcomings">
            <a:extLst>
              <a:ext uri="{FF2B5EF4-FFF2-40B4-BE49-F238E27FC236}">
                <a16:creationId xmlns:a16="http://schemas.microsoft.com/office/drawing/2014/main" id="{7235E617-A820-4156-A9C0-45591CD7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50830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dot (@Pardot) | Twitter">
            <a:extLst>
              <a:ext uri="{FF2B5EF4-FFF2-40B4-BE49-F238E27FC236}">
                <a16:creationId xmlns:a16="http://schemas.microsoft.com/office/drawing/2014/main" id="{54CCB1FA-FE2A-4542-A265-F09ABFF4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68" y="64939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stant Contact Review | PCMag">
            <a:extLst>
              <a:ext uri="{FF2B5EF4-FFF2-40B4-BE49-F238E27FC236}">
                <a16:creationId xmlns:a16="http://schemas.microsoft.com/office/drawing/2014/main" id="{01B9A137-3028-44B3-83A7-442BDFB3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7767807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865CE9D-42AC-487B-B333-DA26B091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04" y="6085404"/>
            <a:ext cx="2763047" cy="1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xToolbox Blog">
            <a:extLst>
              <a:ext uri="{FF2B5EF4-FFF2-40B4-BE49-F238E27FC236}">
                <a16:creationId xmlns:a16="http://schemas.microsoft.com/office/drawing/2014/main" id="{B405E89A-F90E-408A-8388-CD42ABA6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61" y="7864037"/>
            <a:ext cx="3057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5009CFA-F3EE-47F0-86EC-44548D97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323" y="6201033"/>
            <a:ext cx="265053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dia download centre">
            <a:extLst>
              <a:ext uri="{FF2B5EF4-FFF2-40B4-BE49-F238E27FC236}">
                <a16:creationId xmlns:a16="http://schemas.microsoft.com/office/drawing/2014/main" id="{25EF720C-D2DF-4970-8255-43EC6D4A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374" y="7817988"/>
            <a:ext cx="2908059" cy="6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icrosoft Excel-logo – Brand Well">
            <a:extLst>
              <a:ext uri="{FF2B5EF4-FFF2-40B4-BE49-F238E27FC236}">
                <a16:creationId xmlns:a16="http://schemas.microsoft.com/office/drawing/2014/main" id="{C8B9F57C-8EC2-4106-B9AE-F8588E91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547" y="5543293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w to set up and learn SQL on Mac - Macworld UK">
            <a:extLst>
              <a:ext uri="{FF2B5EF4-FFF2-40B4-BE49-F238E27FC236}">
                <a16:creationId xmlns:a16="http://schemas.microsoft.com/office/drawing/2014/main" id="{8AB41D28-E06C-450F-A8D0-2A6345D8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003" y="861077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ubSpot Expands Functionality of its Growth Platform With New Features  Announced at INBOUND 2019">
            <a:extLst>
              <a:ext uri="{FF2B5EF4-FFF2-40B4-BE49-F238E27FC236}">
                <a16:creationId xmlns:a16="http://schemas.microsoft.com/office/drawing/2014/main" id="{941D903F-3A24-4B28-8FFE-0F316F78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29" y="9482307"/>
            <a:ext cx="2033364" cy="5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igital Marketing Automation Solutions | Marketo">
            <a:extLst>
              <a:ext uri="{FF2B5EF4-FFF2-40B4-BE49-F238E27FC236}">
                <a16:creationId xmlns:a16="http://schemas.microsoft.com/office/drawing/2014/main" id="{6E91FDCF-E956-481A-AE84-F32E15C2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31" y="580865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arketo Pricing and Reviews vs. Alternatives and Competitors Software - The  Munro Agency">
            <a:extLst>
              <a:ext uri="{FF2B5EF4-FFF2-40B4-BE49-F238E27FC236}">
                <a16:creationId xmlns:a16="http://schemas.microsoft.com/office/drawing/2014/main" id="{3381F913-3071-45A9-926F-5A881161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736577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arketing Automation Review: Oracle Eloqua">
            <a:extLst>
              <a:ext uri="{FF2B5EF4-FFF2-40B4-BE49-F238E27FC236}">
                <a16:creationId xmlns:a16="http://schemas.microsoft.com/office/drawing/2014/main" id="{67DD2945-DD70-4590-B6DA-FD58F66E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5441772"/>
            <a:ext cx="2409834" cy="9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Graphics &amp; Logos | WordPress.org">
            <a:extLst>
              <a:ext uri="{FF2B5EF4-FFF2-40B4-BE49-F238E27FC236}">
                <a16:creationId xmlns:a16="http://schemas.microsoft.com/office/drawing/2014/main" id="{BAB7DA62-2563-4DAA-B593-08D41F6A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410" y="8972210"/>
            <a:ext cx="3590184" cy="12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E4220F-266E-4165-97EA-CF2AAF2DBD87}"/>
              </a:ext>
            </a:extLst>
          </p:cNvPr>
          <p:cNvCxnSpPr>
            <a:cxnSpLocks/>
            <a:endCxn id="1034" idx="1"/>
          </p:cNvCxnSpPr>
          <p:nvPr/>
        </p:nvCxnSpPr>
        <p:spPr>
          <a:xfrm>
            <a:off x="3026266" y="5910351"/>
            <a:ext cx="5540538" cy="80755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5C52348-FD89-4C9A-AF9F-6BF5A24D5FBF}"/>
              </a:ext>
            </a:extLst>
          </p:cNvPr>
          <p:cNvCxnSpPr>
            <a:cxnSpLocks/>
          </p:cNvCxnSpPr>
          <p:nvPr/>
        </p:nvCxnSpPr>
        <p:spPr>
          <a:xfrm flipV="1">
            <a:off x="10853838" y="7105908"/>
            <a:ext cx="3768371" cy="24287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26AB2EC-5B3C-44F3-A1D4-7437430C23FA}"/>
              </a:ext>
            </a:extLst>
          </p:cNvPr>
          <p:cNvCxnSpPr>
            <a:cxnSpLocks/>
            <a:stCxn id="1042" idx="3"/>
            <a:endCxn id="1060" idx="1"/>
          </p:cNvCxnSpPr>
          <p:nvPr/>
        </p:nvCxnSpPr>
        <p:spPr>
          <a:xfrm>
            <a:off x="17455855" y="7105908"/>
            <a:ext cx="2270555" cy="24766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Monkeylearn - Insight Platforms">
            <a:extLst>
              <a:ext uri="{FF2B5EF4-FFF2-40B4-BE49-F238E27FC236}">
                <a16:creationId xmlns:a16="http://schemas.microsoft.com/office/drawing/2014/main" id="{E974C6E1-17AE-4AD0-91F1-AFCC6D01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18" y="84631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C43E945-8EA0-4CA0-AE43-B63ED349A51B}"/>
              </a:ext>
            </a:extLst>
          </p:cNvPr>
          <p:cNvCxnSpPr>
            <a:cxnSpLocks/>
            <a:stCxn id="1036" idx="1"/>
          </p:cNvCxnSpPr>
          <p:nvPr/>
        </p:nvCxnSpPr>
        <p:spPr>
          <a:xfrm rot="10800000" flipH="1" flipV="1">
            <a:off x="6654161" y="8245037"/>
            <a:ext cx="2748256" cy="1337504"/>
          </a:xfrm>
          <a:prstGeom prst="bentConnector3">
            <a:avLst>
              <a:gd name="adj1" fmla="val -831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8740E0-6D4F-4B4B-AC9A-CD67480CF947}"/>
              </a:ext>
            </a:extLst>
          </p:cNvPr>
          <p:cNvCxnSpPr/>
          <p:nvPr/>
        </p:nvCxnSpPr>
        <p:spPr>
          <a:xfrm>
            <a:off x="10683380" y="7105908"/>
            <a:ext cx="0" cy="113912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8882A56-39CF-4316-9007-52267658A2DF}"/>
              </a:ext>
            </a:extLst>
          </p:cNvPr>
          <p:cNvCxnSpPr>
            <a:cxnSpLocks/>
            <a:endCxn id="1036" idx="3"/>
          </p:cNvCxnSpPr>
          <p:nvPr/>
        </p:nvCxnSpPr>
        <p:spPr>
          <a:xfrm flipH="1">
            <a:off x="9711686" y="8245037"/>
            <a:ext cx="9716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Litmus Releases &quot;2021 State Of Email&quot; Report, Unveiling Key Best Practices,  Insights into Email Marketing">
            <a:extLst>
              <a:ext uri="{FF2B5EF4-FFF2-40B4-BE49-F238E27FC236}">
                <a16:creationId xmlns:a16="http://schemas.microsoft.com/office/drawing/2014/main" id="{56B86016-5CBC-1C22-1E66-A4FAE2FD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2" y="5304425"/>
            <a:ext cx="1933088" cy="10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1F62AE-01F8-B792-03E8-3EFC5EE3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" y="5213944"/>
            <a:ext cx="24351367" cy="6731948"/>
          </a:xfrm>
          <a:prstGeom prst="rect">
            <a:avLst/>
          </a:prstGeom>
        </p:spPr>
      </p:pic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81647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Lots To Go Wrong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aphicFrame>
        <p:nvGraphicFramePr>
          <p:cNvPr id="162" name="Chart 161">
            <a:extLst>
              <a:ext uri="{FF2B5EF4-FFF2-40B4-BE49-F238E27FC236}">
                <a16:creationId xmlns:a16="http://schemas.microsoft.com/office/drawing/2014/main" id="{8121F9B5-ACCF-45F3-B5B6-2FBF18935B9B}"/>
              </a:ext>
            </a:extLst>
          </p:cNvPr>
          <p:cNvGraphicFramePr/>
          <p:nvPr/>
        </p:nvGraphicFramePr>
        <p:xfrm>
          <a:off x="1047751" y="5805784"/>
          <a:ext cx="22334368" cy="713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97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653223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We Are 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57163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Digital Marketing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749702"/>
            <a:ext cx="8574515" cy="6184404"/>
            <a:chOff x="8570639" y="120384"/>
            <a:chExt cx="8574515" cy="6184403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7" name="Shape 112">
              <a:extLst>
                <a:ext uri="{FF2B5EF4-FFF2-40B4-BE49-F238E27FC236}">
                  <a16:creationId xmlns:a16="http://schemas.microsoft.com/office/drawing/2014/main" id="{BB40A7D7-95A3-4D41-9E3D-6239E5E4B02C}"/>
                </a:ext>
              </a:extLst>
            </p:cNvPr>
            <p:cNvSpPr/>
            <p:nvPr/>
          </p:nvSpPr>
          <p:spPr>
            <a:xfrm>
              <a:off x="9080970" y="120384"/>
              <a:ext cx="7460191" cy="5509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6F6F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endPara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the last 20 years we have helped fund managers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identify new investment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opportunities as well as be alerted to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redemption risks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using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digital marketing</a:t>
              </a:r>
              <a:endParaRPr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sp>
        <p:nvSpPr>
          <p:cNvPr id="9" name="Shape 115">
            <a:extLst>
              <a:ext uri="{FF2B5EF4-FFF2-40B4-BE49-F238E27FC236}">
                <a16:creationId xmlns:a16="http://schemas.microsoft.com/office/drawing/2014/main" id="{2F0F8CD9-6596-4F4C-9D9E-C300C2DEBA56}"/>
              </a:ext>
            </a:extLst>
          </p:cNvPr>
          <p:cNvSpPr/>
          <p:nvPr/>
        </p:nvSpPr>
        <p:spPr>
          <a:xfrm>
            <a:off x="2012761" y="8934106"/>
            <a:ext cx="2075341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1" dirty="0">
                <a:latin typeface="Lato"/>
                <a:ea typeface="Lato"/>
                <a:cs typeface="Lato"/>
                <a:sym typeface="Lato"/>
              </a:rPr>
              <a:t>Our Clients</a:t>
            </a:r>
            <a:endParaRPr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84284-5FFC-44AC-A2B1-95629A3E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252" y="4600471"/>
            <a:ext cx="15205492" cy="6114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A9B3E-A735-49EB-BDF8-1A28031B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706" y="11479073"/>
            <a:ext cx="10409524" cy="1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7F7698-87F9-62FC-27A9-038B90C645ED}"/>
              </a:ext>
            </a:extLst>
          </p:cNvPr>
          <p:cNvSpPr/>
          <p:nvPr/>
        </p:nvSpPr>
        <p:spPr>
          <a:xfrm>
            <a:off x="9792703" y="2291243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200+ Users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4993C5-CD39-4360-67B3-076BA1315032}"/>
              </a:ext>
            </a:extLst>
          </p:cNvPr>
          <p:cNvSpPr/>
          <p:nvPr/>
        </p:nvSpPr>
        <p:spPr>
          <a:xfrm>
            <a:off x="15060696" y="2291243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FFFFFF"/>
                </a:solidFill>
              </a:rPr>
              <a:t>30+ Apps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C9F662-5B5C-F954-DB66-27D866A5B5FC}"/>
              </a:ext>
            </a:extLst>
          </p:cNvPr>
          <p:cNvSpPr/>
          <p:nvPr/>
        </p:nvSpPr>
        <p:spPr>
          <a:xfrm>
            <a:off x="20118606" y="2292778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FFFFFF"/>
                </a:solidFill>
              </a:rPr>
              <a:t>18</a:t>
            </a:r>
            <a:r>
              <a:rPr lang="en-GB" sz="3200" baseline="30000" dirty="0">
                <a:solidFill>
                  <a:srgbClr val="FFFFFF"/>
                </a:solidFill>
              </a:rPr>
              <a:t>th</a:t>
            </a:r>
            <a:r>
              <a:rPr lang="en-GB" sz="3200" dirty="0">
                <a:solidFill>
                  <a:srgbClr val="FFFFFF"/>
                </a:solidFill>
              </a:rPr>
              <a:t> Year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43633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611064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No-Code Platforms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68878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You still end up being a coder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FAB0FC-0B49-5078-FF61-BC0EBD6E6712}"/>
              </a:ext>
            </a:extLst>
          </p:cNvPr>
          <p:cNvSpPr txBox="1"/>
          <p:nvPr/>
        </p:nvSpPr>
        <p:spPr>
          <a:xfrm>
            <a:off x="1252270" y="3723076"/>
            <a:ext cx="9537650" cy="6247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Zapier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b="0" i="0" dirty="0" err="1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Integrately</a:t>
            </a:r>
            <a:endParaRPr lang="en-GB" b="0" i="0" dirty="0">
              <a:solidFill>
                <a:srgbClr val="505059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MuleSoft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b="0" i="0" dirty="0" err="1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Celigo</a:t>
            </a:r>
            <a:endParaRPr lang="en-GB" b="0" i="0" dirty="0">
              <a:solidFill>
                <a:srgbClr val="505059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b="0" i="0" dirty="0" err="1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endParaRPr lang="en-GB" b="0" i="0" dirty="0">
              <a:solidFill>
                <a:srgbClr val="505059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Boomi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Tray.io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50505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Cloud Elements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12810-0A08-E0E5-3066-80B25070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905" y="1519353"/>
            <a:ext cx="13105825" cy="106553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9894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79557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Out-of-the-box Analytics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357822" y="3215247"/>
            <a:ext cx="6797791" cy="2215991"/>
            <a:chOff x="12874874" y="3650676"/>
            <a:chExt cx="2943257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5738148" y="4158505"/>
              <a:ext cx="79983" cy="120032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96606D-B693-476A-94EA-D21A639C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80" y="3563954"/>
            <a:ext cx="22399037" cy="2215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5181-C880-4CEF-88D9-7B5DF0A6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52" y="4923405"/>
            <a:ext cx="16228571" cy="7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2383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33483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Analytic Skills For Fund Marketers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3610902" y="3933487"/>
            <a:ext cx="89386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What tools do you need?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3611744" y="5368543"/>
            <a:ext cx="1414842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successfully integrate analytics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3611744" y="6744789"/>
            <a:ext cx="1299426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analyse analytics effectively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34208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It’s not Rocket Science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3569739" y="8325702"/>
            <a:ext cx="18447679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leverage data into actionable business data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6571686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79557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Out-of-the-box Analytics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357822" y="3215247"/>
            <a:ext cx="6797791" cy="2215991"/>
            <a:chOff x="12874874" y="3650676"/>
            <a:chExt cx="2943257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5738148" y="4158505"/>
              <a:ext cx="79983" cy="120032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96606D-B693-476A-94EA-D21A639C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80" y="3563954"/>
            <a:ext cx="22399037" cy="2215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5181-C880-4CEF-88D9-7B5DF0A6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52" y="4923405"/>
            <a:ext cx="16228571" cy="7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8185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011494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the Cross-Channel ROI?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357821" y="3215247"/>
            <a:ext cx="6797793" cy="2215991"/>
            <a:chOff x="12874874" y="3650676"/>
            <a:chExt cx="2943258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5738149" y="4158505"/>
              <a:ext cx="79983" cy="120032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5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5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A08532-6C95-48FA-BC69-FCEE6607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2" y="2760904"/>
            <a:ext cx="19667589" cy="5340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AA048-1B80-4249-B401-D3911D1F3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47" y="5431236"/>
            <a:ext cx="18003240" cy="7064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0289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99527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Working Across All Channels?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D104F2-4F53-4ECC-A351-C8A3E081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74" y="2597819"/>
            <a:ext cx="17152098" cy="8520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66207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015502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Is Our Audience Even Interested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E5FB469-2929-6562-1D9E-8823A226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67" y="2576944"/>
            <a:ext cx="21472593" cy="9533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578097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694741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How Do We Compare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D961D9-BA53-618F-9A94-F6FC6AFC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275" y="4697505"/>
            <a:ext cx="16011972" cy="222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59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0.10591 L -0.00111 -0.4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33483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Analytic Skills For Fund Marketers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3610902" y="3933487"/>
            <a:ext cx="89386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What tools do you need?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3611744" y="5368543"/>
            <a:ext cx="1414842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successfully integrate analytics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3611744" y="6744789"/>
            <a:ext cx="1299426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analyse analytics effectively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34208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It’s not Rocket Science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3569739" y="8325702"/>
            <a:ext cx="18447679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leverage data into actionable business data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5334914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527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Actionable Actions For Sales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2273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Single View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O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f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ll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C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ontact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ctivity</a:t>
            </a:r>
            <a:endParaRPr dirty="0"/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F1DB6E6E-431F-E792-1E72-982E15728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943" y="2318433"/>
            <a:ext cx="18192750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7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940802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Data – Big Data – Bigger Data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4340932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Blah – Big Blah – Bigger Blah</a:t>
            </a:r>
          </a:p>
        </p:txBody>
      </p:sp>
      <p:pic>
        <p:nvPicPr>
          <p:cNvPr id="2050" name="Picture 2" descr="Data-Driven Decision Making cartoon">
            <a:extLst>
              <a:ext uri="{FF2B5EF4-FFF2-40B4-BE49-F238E27FC236}">
                <a16:creationId xmlns:a16="http://schemas.microsoft.com/office/drawing/2014/main" id="{1412C235-FC2C-6F82-34B3-CBF8F9B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2986000"/>
            <a:ext cx="16341525" cy="855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33483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Analytic Skills For Fund Marketers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3610902" y="3933487"/>
            <a:ext cx="89386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What tools do you need?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3611744" y="5368543"/>
            <a:ext cx="1414842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successfully integrate analytics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3611744" y="6744789"/>
            <a:ext cx="1299426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analyse analytics effectively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34208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It’s not Rocket Science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3569739" y="8325702"/>
            <a:ext cx="18447679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leverage data into actionable business data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0573802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81464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 Consultation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431528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Offer To Webinar Attendees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02D58-BB87-45FB-9C60-570919FD2F89}"/>
              </a:ext>
            </a:extLst>
          </p:cNvPr>
          <p:cNvSpPr txBox="1"/>
          <p:nvPr/>
        </p:nvSpPr>
        <p:spPr>
          <a:xfrm>
            <a:off x="3848100" y="5657671"/>
            <a:ext cx="65341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4D5055"/>
                </a:solidFill>
                <a:effectLst/>
                <a:latin typeface="Proxima Nova"/>
                <a:hlinkClick r:id="rId2"/>
              </a:rPr>
              <a:t>FREE 1 Hour Digital Marketing Audit &amp; Consultation</a:t>
            </a:r>
            <a:r>
              <a:rPr lang="en-GB" b="1" i="0" dirty="0">
                <a:solidFill>
                  <a:srgbClr val="4D5055"/>
                </a:solidFill>
                <a:effectLst/>
                <a:latin typeface="Proxima Nova"/>
              </a:rPr>
              <a:t> or Just Ask Nicely for the book 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15BB6F-D68C-43B5-AACF-B6656166B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954" y="4028562"/>
            <a:ext cx="6464789" cy="596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6442369"/>
            <a:ext cx="1357144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The Secret Analytical Skills for Fund Marketing Teams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8AE72-330E-49CA-8344-6E425AC8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920" y="2448222"/>
            <a:ext cx="65341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2049D7-1999-4F05-856C-7F491ECA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501" y="9784881"/>
            <a:ext cx="3885934" cy="2087656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DFE533B-078A-29FB-BC8F-541C09490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87" y="9395845"/>
            <a:ext cx="3582158" cy="2865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30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373820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Data Points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63615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Investor Journey Is Totally Digital</a:t>
            </a:r>
          </a:p>
        </p:txBody>
      </p:sp>
      <p:sp>
        <p:nvSpPr>
          <p:cNvPr id="2329" name="Shape 2329"/>
          <p:cNvSpPr/>
          <p:nvPr/>
        </p:nvSpPr>
        <p:spPr>
          <a:xfrm>
            <a:off x="3279314" y="8170564"/>
            <a:ext cx="102657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5FD99B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864DEB4-004D-43D2-B3E0-546403F7A4B0}"/>
              </a:ext>
            </a:extLst>
          </p:cNvPr>
          <p:cNvSpPr/>
          <p:nvPr/>
        </p:nvSpPr>
        <p:spPr>
          <a:xfrm>
            <a:off x="1511300" y="2629702"/>
            <a:ext cx="21361400" cy="8986616"/>
          </a:xfrm>
          <a:custGeom>
            <a:avLst/>
            <a:gdLst>
              <a:gd name="connsiteX0" fmla="*/ 0 w 18384252"/>
              <a:gd name="connsiteY0" fmla="*/ 1157909 h 1278225"/>
              <a:gd name="connsiteX1" fmla="*/ 3970421 w 18384252"/>
              <a:gd name="connsiteY1" fmla="*/ 436014 h 1278225"/>
              <a:gd name="connsiteX2" fmla="*/ 7868652 w 18384252"/>
              <a:gd name="connsiteY2" fmla="*/ 917277 h 1278225"/>
              <a:gd name="connsiteX3" fmla="*/ 12849726 w 18384252"/>
              <a:gd name="connsiteY3" fmla="*/ 2877 h 1278225"/>
              <a:gd name="connsiteX4" fmla="*/ 18384252 w 18384252"/>
              <a:gd name="connsiteY4" fmla="*/ 1278225 h 1278225"/>
              <a:gd name="connsiteX0" fmla="*/ 0 w 18384252"/>
              <a:gd name="connsiteY0" fmla="*/ 1425257 h 7441713"/>
              <a:gd name="connsiteX1" fmla="*/ 3970421 w 18384252"/>
              <a:gd name="connsiteY1" fmla="*/ 703362 h 7441713"/>
              <a:gd name="connsiteX2" fmla="*/ 7844589 w 18384252"/>
              <a:gd name="connsiteY2" fmla="*/ 7441046 h 7441713"/>
              <a:gd name="connsiteX3" fmla="*/ 12849726 w 18384252"/>
              <a:gd name="connsiteY3" fmla="*/ 270225 h 7441713"/>
              <a:gd name="connsiteX4" fmla="*/ 18384252 w 18384252"/>
              <a:gd name="connsiteY4" fmla="*/ 1545573 h 7441713"/>
              <a:gd name="connsiteX0" fmla="*/ 0 w 19394904"/>
              <a:gd name="connsiteY0" fmla="*/ 7200415 h 7441619"/>
              <a:gd name="connsiteX1" fmla="*/ 4981073 w 19394904"/>
              <a:gd name="connsiteY1" fmla="*/ 703362 h 7441619"/>
              <a:gd name="connsiteX2" fmla="*/ 8855241 w 19394904"/>
              <a:gd name="connsiteY2" fmla="*/ 7441046 h 7441619"/>
              <a:gd name="connsiteX3" fmla="*/ 13860378 w 19394904"/>
              <a:gd name="connsiteY3" fmla="*/ 270225 h 7441619"/>
              <a:gd name="connsiteX4" fmla="*/ 19394904 w 19394904"/>
              <a:gd name="connsiteY4" fmla="*/ 1545573 h 7441619"/>
              <a:gd name="connsiteX0" fmla="*/ 0 w 17566104"/>
              <a:gd name="connsiteY0" fmla="*/ 6931775 h 7172979"/>
              <a:gd name="connsiteX1" fmla="*/ 4981073 w 17566104"/>
              <a:gd name="connsiteY1" fmla="*/ 434722 h 7172979"/>
              <a:gd name="connsiteX2" fmla="*/ 8855241 w 17566104"/>
              <a:gd name="connsiteY2" fmla="*/ 7172406 h 7172979"/>
              <a:gd name="connsiteX3" fmla="*/ 13860378 w 17566104"/>
              <a:gd name="connsiteY3" fmla="*/ 1585 h 7172979"/>
              <a:gd name="connsiteX4" fmla="*/ 17566104 w 17566104"/>
              <a:gd name="connsiteY4" fmla="*/ 6474575 h 7172979"/>
              <a:gd name="connsiteX0" fmla="*/ 0 w 17566104"/>
              <a:gd name="connsiteY0" fmla="*/ 6931775 h 7172850"/>
              <a:gd name="connsiteX1" fmla="*/ 4382524 w 17566104"/>
              <a:gd name="connsiteY1" fmla="*/ 383922 h 7172850"/>
              <a:gd name="connsiteX2" fmla="*/ 8855241 w 17566104"/>
              <a:gd name="connsiteY2" fmla="*/ 7172406 h 7172850"/>
              <a:gd name="connsiteX3" fmla="*/ 13860378 w 17566104"/>
              <a:gd name="connsiteY3" fmla="*/ 1585 h 7172850"/>
              <a:gd name="connsiteX4" fmla="*/ 17566104 w 17566104"/>
              <a:gd name="connsiteY4" fmla="*/ 6474575 h 7172850"/>
              <a:gd name="connsiteX0" fmla="*/ 0 w 17566104"/>
              <a:gd name="connsiteY0" fmla="*/ 6931889 h 7198362"/>
              <a:gd name="connsiteX1" fmla="*/ 4382524 w 17566104"/>
              <a:gd name="connsiteY1" fmla="*/ 384036 h 7198362"/>
              <a:gd name="connsiteX2" fmla="*/ 8803193 w 17566104"/>
              <a:gd name="connsiteY2" fmla="*/ 7197920 h 7198362"/>
              <a:gd name="connsiteX3" fmla="*/ 13860378 w 17566104"/>
              <a:gd name="connsiteY3" fmla="*/ 1699 h 7198362"/>
              <a:gd name="connsiteX4" fmla="*/ 17566104 w 17566104"/>
              <a:gd name="connsiteY4" fmla="*/ 6474689 h 7198362"/>
              <a:gd name="connsiteX0" fmla="*/ 0 w 17566104"/>
              <a:gd name="connsiteY0" fmla="*/ 7033463 h 7300200"/>
              <a:gd name="connsiteX1" fmla="*/ 4382524 w 17566104"/>
              <a:gd name="connsiteY1" fmla="*/ 485610 h 7300200"/>
              <a:gd name="connsiteX2" fmla="*/ 8803193 w 17566104"/>
              <a:gd name="connsiteY2" fmla="*/ 7299494 h 7300200"/>
              <a:gd name="connsiteX3" fmla="*/ 13183758 w 17566104"/>
              <a:gd name="connsiteY3" fmla="*/ 1673 h 7300200"/>
              <a:gd name="connsiteX4" fmla="*/ 17566104 w 17566104"/>
              <a:gd name="connsiteY4" fmla="*/ 6576263 h 7300200"/>
              <a:gd name="connsiteX0" fmla="*/ 0 w 19595965"/>
              <a:gd name="connsiteY0" fmla="*/ 7352205 h 7618942"/>
              <a:gd name="connsiteX1" fmla="*/ 4382524 w 19595965"/>
              <a:gd name="connsiteY1" fmla="*/ 804352 h 7618942"/>
              <a:gd name="connsiteX2" fmla="*/ 8803193 w 19595965"/>
              <a:gd name="connsiteY2" fmla="*/ 7618236 h 7618942"/>
              <a:gd name="connsiteX3" fmla="*/ 13183758 w 19595965"/>
              <a:gd name="connsiteY3" fmla="*/ 320415 h 7618942"/>
              <a:gd name="connsiteX4" fmla="*/ 19595965 w 19595965"/>
              <a:gd name="connsiteY4" fmla="*/ 1357805 h 7618942"/>
              <a:gd name="connsiteX0" fmla="*/ 0 w 19726084"/>
              <a:gd name="connsiteY0" fmla="*/ 7582029 h 7848766"/>
              <a:gd name="connsiteX1" fmla="*/ 4382524 w 19726084"/>
              <a:gd name="connsiteY1" fmla="*/ 1034176 h 7848766"/>
              <a:gd name="connsiteX2" fmla="*/ 8803193 w 19726084"/>
              <a:gd name="connsiteY2" fmla="*/ 7848060 h 7848766"/>
              <a:gd name="connsiteX3" fmla="*/ 13183758 w 19726084"/>
              <a:gd name="connsiteY3" fmla="*/ 550239 h 7848766"/>
              <a:gd name="connsiteX4" fmla="*/ 19726084 w 19726084"/>
              <a:gd name="connsiteY4" fmla="*/ 698629 h 7848766"/>
              <a:gd name="connsiteX0" fmla="*/ 0 w 19726084"/>
              <a:gd name="connsiteY0" fmla="*/ 7756767 h 8023504"/>
              <a:gd name="connsiteX1" fmla="*/ 4382524 w 19726084"/>
              <a:gd name="connsiteY1" fmla="*/ 1208914 h 8023504"/>
              <a:gd name="connsiteX2" fmla="*/ 8803193 w 19726084"/>
              <a:gd name="connsiteY2" fmla="*/ 8022798 h 8023504"/>
              <a:gd name="connsiteX3" fmla="*/ 13183758 w 19726084"/>
              <a:gd name="connsiteY3" fmla="*/ 724977 h 8023504"/>
              <a:gd name="connsiteX4" fmla="*/ 16775629 w 19726084"/>
              <a:gd name="connsiteY4" fmla="*/ 279809 h 8023504"/>
              <a:gd name="connsiteX5" fmla="*/ 19726084 w 19726084"/>
              <a:gd name="connsiteY5" fmla="*/ 873367 h 8023504"/>
              <a:gd name="connsiteX0" fmla="*/ 0 w 19726084"/>
              <a:gd name="connsiteY0" fmla="*/ 7032607 h 7836107"/>
              <a:gd name="connsiteX1" fmla="*/ 4382524 w 19726084"/>
              <a:gd name="connsiteY1" fmla="*/ 484754 h 7836107"/>
              <a:gd name="connsiteX2" fmla="*/ 8803193 w 19726084"/>
              <a:gd name="connsiteY2" fmla="*/ 7298638 h 7836107"/>
              <a:gd name="connsiteX3" fmla="*/ 13183758 w 19726084"/>
              <a:gd name="connsiteY3" fmla="*/ 817 h 7836107"/>
              <a:gd name="connsiteX4" fmla="*/ 17556345 w 19726084"/>
              <a:gd name="connsiteY4" fmla="*/ 7836049 h 7836107"/>
              <a:gd name="connsiteX5" fmla="*/ 19726084 w 19726084"/>
              <a:gd name="connsiteY5" fmla="*/ 149207 h 7836107"/>
              <a:gd name="connsiteX0" fmla="*/ 0 w 19726084"/>
              <a:gd name="connsiteY0" fmla="*/ 7032607 h 7836107"/>
              <a:gd name="connsiteX1" fmla="*/ 1135291 w 19726084"/>
              <a:gd name="connsiteY1" fmla="*/ 5600849 h 7836107"/>
              <a:gd name="connsiteX2" fmla="*/ 4382524 w 19726084"/>
              <a:gd name="connsiteY2" fmla="*/ 484754 h 7836107"/>
              <a:gd name="connsiteX3" fmla="*/ 8803193 w 19726084"/>
              <a:gd name="connsiteY3" fmla="*/ 7298638 h 7836107"/>
              <a:gd name="connsiteX4" fmla="*/ 13183758 w 19726084"/>
              <a:gd name="connsiteY4" fmla="*/ 817 h 7836107"/>
              <a:gd name="connsiteX5" fmla="*/ 17556345 w 19726084"/>
              <a:gd name="connsiteY5" fmla="*/ 7836049 h 7836107"/>
              <a:gd name="connsiteX6" fmla="*/ 19726084 w 19726084"/>
              <a:gd name="connsiteY6" fmla="*/ 149207 h 7836107"/>
              <a:gd name="connsiteX0" fmla="*/ 0 w 21886064"/>
              <a:gd name="connsiteY0" fmla="*/ 47607 h 7836107"/>
              <a:gd name="connsiteX1" fmla="*/ 3295271 w 21886064"/>
              <a:gd name="connsiteY1" fmla="*/ 5600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02269 w 21886064"/>
              <a:gd name="connsiteY1" fmla="*/ 67946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124197 w 21886064"/>
              <a:gd name="connsiteY1" fmla="*/ 73534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6793 h 7352710"/>
              <a:gd name="connsiteX1" fmla="*/ 2124197 w 21886064"/>
              <a:gd name="connsiteY1" fmla="*/ 7352635 h 7352710"/>
              <a:gd name="connsiteX2" fmla="*/ 6542504 w 21886064"/>
              <a:gd name="connsiteY2" fmla="*/ 483940 h 7352710"/>
              <a:gd name="connsiteX3" fmla="*/ 10963173 w 21886064"/>
              <a:gd name="connsiteY3" fmla="*/ 7297824 h 7352710"/>
              <a:gd name="connsiteX4" fmla="*/ 15343738 w 21886064"/>
              <a:gd name="connsiteY4" fmla="*/ 3 h 7352710"/>
              <a:gd name="connsiteX5" fmla="*/ 19742348 w 21886064"/>
              <a:gd name="connsiteY5" fmla="*/ 7327235 h 7352710"/>
              <a:gd name="connsiteX6" fmla="*/ 21886064 w 21886064"/>
              <a:gd name="connsiteY6" fmla="*/ 148393 h 7352710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27297"/>
              <a:gd name="connsiteX1" fmla="*/ 2691244 w 21886064"/>
              <a:gd name="connsiteY1" fmla="*/ 6769216 h 7327297"/>
              <a:gd name="connsiteX2" fmla="*/ 6490457 w 21886064"/>
              <a:gd name="connsiteY2" fmla="*/ 26740 h 7327297"/>
              <a:gd name="connsiteX3" fmla="*/ 10963173 w 21886064"/>
              <a:gd name="connsiteY3" fmla="*/ 7297824 h 7327297"/>
              <a:gd name="connsiteX4" fmla="*/ 15343738 w 21886064"/>
              <a:gd name="connsiteY4" fmla="*/ 3 h 7327297"/>
              <a:gd name="connsiteX5" fmla="*/ 19742348 w 21886064"/>
              <a:gd name="connsiteY5" fmla="*/ 7327235 h 7327297"/>
              <a:gd name="connsiteX6" fmla="*/ 21886064 w 21886064"/>
              <a:gd name="connsiteY6" fmla="*/ 148393 h 7327297"/>
              <a:gd name="connsiteX0" fmla="*/ 0 w 21886064"/>
              <a:gd name="connsiteY0" fmla="*/ 20899 h 7301403"/>
              <a:gd name="connsiteX1" fmla="*/ 2691244 w 21886064"/>
              <a:gd name="connsiteY1" fmla="*/ 6743322 h 7301403"/>
              <a:gd name="connsiteX2" fmla="*/ 6490457 w 21886064"/>
              <a:gd name="connsiteY2" fmla="*/ 846 h 7301403"/>
              <a:gd name="connsiteX3" fmla="*/ 10963173 w 21886064"/>
              <a:gd name="connsiteY3" fmla="*/ 7271930 h 7301403"/>
              <a:gd name="connsiteX4" fmla="*/ 15442354 w 21886064"/>
              <a:gd name="connsiteY4" fmla="*/ 635319 h 7301403"/>
              <a:gd name="connsiteX5" fmla="*/ 19742348 w 21886064"/>
              <a:gd name="connsiteY5" fmla="*/ 7301341 h 7301403"/>
              <a:gd name="connsiteX6" fmla="*/ 21886064 w 21886064"/>
              <a:gd name="connsiteY6" fmla="*/ 122499 h 7301403"/>
              <a:gd name="connsiteX0" fmla="*/ 0 w 21886064"/>
              <a:gd name="connsiteY0" fmla="*/ 11340 h 7291844"/>
              <a:gd name="connsiteX1" fmla="*/ 2691244 w 21886064"/>
              <a:gd name="connsiteY1" fmla="*/ 6733763 h 7291844"/>
              <a:gd name="connsiteX2" fmla="*/ 6515112 w 21886064"/>
              <a:gd name="connsiteY2" fmla="*/ 983101 h 7291844"/>
              <a:gd name="connsiteX3" fmla="*/ 10963173 w 21886064"/>
              <a:gd name="connsiteY3" fmla="*/ 7262371 h 7291844"/>
              <a:gd name="connsiteX4" fmla="*/ 15442354 w 21886064"/>
              <a:gd name="connsiteY4" fmla="*/ 625760 h 7291844"/>
              <a:gd name="connsiteX5" fmla="*/ 19742348 w 21886064"/>
              <a:gd name="connsiteY5" fmla="*/ 7291782 h 7291844"/>
              <a:gd name="connsiteX6" fmla="*/ 21886064 w 21886064"/>
              <a:gd name="connsiteY6" fmla="*/ 112940 h 7291844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86064" h="7262793">
                <a:moveTo>
                  <a:pt x="0" y="11340"/>
                </a:moveTo>
                <a:cubicBezTo>
                  <a:pt x="417717" y="-316496"/>
                  <a:pt x="1605392" y="6571803"/>
                  <a:pt x="2691244" y="6733763"/>
                </a:cubicBezTo>
                <a:cubicBezTo>
                  <a:pt x="3777096" y="6895723"/>
                  <a:pt x="5136457" y="895000"/>
                  <a:pt x="6515112" y="983101"/>
                </a:cubicBezTo>
                <a:cubicBezTo>
                  <a:pt x="7893767" y="1071202"/>
                  <a:pt x="9475299" y="7321928"/>
                  <a:pt x="10963173" y="7262371"/>
                </a:cubicBezTo>
                <a:cubicBezTo>
                  <a:pt x="12451047" y="7202814"/>
                  <a:pt x="14012031" y="705130"/>
                  <a:pt x="15442354" y="625760"/>
                </a:cubicBezTo>
                <a:cubicBezTo>
                  <a:pt x="16872677" y="546390"/>
                  <a:pt x="18331458" y="6878103"/>
                  <a:pt x="19545114" y="6786151"/>
                </a:cubicBezTo>
                <a:cubicBezTo>
                  <a:pt x="20635501" y="6713647"/>
                  <a:pt x="21394321" y="14014"/>
                  <a:pt x="21886064" y="112940"/>
                </a:cubicBezTo>
              </a:path>
            </a:pathLst>
          </a:cu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28" name="Chevron 1">
            <a:extLst>
              <a:ext uri="{FF2B5EF4-FFF2-40B4-BE49-F238E27FC236}">
                <a16:creationId xmlns:a16="http://schemas.microsoft.com/office/drawing/2014/main" id="{65CA5D57-AFA5-461B-A269-2539982D7419}"/>
              </a:ext>
            </a:extLst>
          </p:cNvPr>
          <p:cNvSpPr/>
          <p:nvPr/>
        </p:nvSpPr>
        <p:spPr>
          <a:xfrm>
            <a:off x="1524000" y="6424865"/>
            <a:ext cx="4195716" cy="1419726"/>
          </a:xfrm>
          <a:prstGeom prst="chevron">
            <a:avLst>
              <a:gd name="adj" fmla="val 211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29" name="Chevron 2">
            <a:extLst>
              <a:ext uri="{FF2B5EF4-FFF2-40B4-BE49-F238E27FC236}">
                <a16:creationId xmlns:a16="http://schemas.microsoft.com/office/drawing/2014/main" id="{F886BB70-D268-46B6-8EA9-210DFB6825D6}"/>
              </a:ext>
            </a:extLst>
          </p:cNvPr>
          <p:cNvSpPr/>
          <p:nvPr/>
        </p:nvSpPr>
        <p:spPr>
          <a:xfrm>
            <a:off x="5809070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0" name="Chevron 3">
            <a:extLst>
              <a:ext uri="{FF2B5EF4-FFF2-40B4-BE49-F238E27FC236}">
                <a16:creationId xmlns:a16="http://schemas.microsoft.com/office/drawing/2014/main" id="{88C86F7E-0A76-4B48-A6D8-A1CA7046192A}"/>
              </a:ext>
            </a:extLst>
          </p:cNvPr>
          <p:cNvSpPr/>
          <p:nvPr/>
        </p:nvSpPr>
        <p:spPr>
          <a:xfrm>
            <a:off x="1009414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1" name="Chevron 4">
            <a:extLst>
              <a:ext uri="{FF2B5EF4-FFF2-40B4-BE49-F238E27FC236}">
                <a16:creationId xmlns:a16="http://schemas.microsoft.com/office/drawing/2014/main" id="{542F4317-5CE6-42A3-8C69-34BF8327BA08}"/>
              </a:ext>
            </a:extLst>
          </p:cNvPr>
          <p:cNvSpPr/>
          <p:nvPr/>
        </p:nvSpPr>
        <p:spPr>
          <a:xfrm>
            <a:off x="1437921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2" name="Chevron 5">
            <a:extLst>
              <a:ext uri="{FF2B5EF4-FFF2-40B4-BE49-F238E27FC236}">
                <a16:creationId xmlns:a16="http://schemas.microsoft.com/office/drawing/2014/main" id="{308924CC-3C25-44A4-B834-891862767626}"/>
              </a:ext>
            </a:extLst>
          </p:cNvPr>
          <p:cNvSpPr/>
          <p:nvPr/>
        </p:nvSpPr>
        <p:spPr>
          <a:xfrm>
            <a:off x="18664284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67E6-2B82-4854-A899-9FD499ED0208}"/>
              </a:ext>
            </a:extLst>
          </p:cNvPr>
          <p:cNvSpPr txBox="1"/>
          <p:nvPr/>
        </p:nvSpPr>
        <p:spPr>
          <a:xfrm>
            <a:off x="2449907" y="6842342"/>
            <a:ext cx="234391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AWARENESS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5DB85E-6732-4F95-9F7F-44074E4CEAEB}"/>
              </a:ext>
            </a:extLst>
          </p:cNvPr>
          <p:cNvSpPr txBox="1"/>
          <p:nvPr/>
        </p:nvSpPr>
        <p:spPr>
          <a:xfrm>
            <a:off x="6380712" y="6842342"/>
            <a:ext cx="305243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CONSIDERATION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09FD75-0663-4E32-8566-19D9345A057C}"/>
              </a:ext>
            </a:extLst>
          </p:cNvPr>
          <p:cNvSpPr txBox="1"/>
          <p:nvPr/>
        </p:nvSpPr>
        <p:spPr>
          <a:xfrm>
            <a:off x="11281340" y="6842342"/>
            <a:ext cx="182133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ED200B-2349-43BF-B06B-B0B9A9FF1454}"/>
              </a:ext>
            </a:extLst>
          </p:cNvPr>
          <p:cNvSpPr txBox="1"/>
          <p:nvPr/>
        </p:nvSpPr>
        <p:spPr>
          <a:xfrm>
            <a:off x="15687435" y="6842342"/>
            <a:ext cx="157927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153B38-7BE1-40D5-8E45-FCD2614F4C26}"/>
              </a:ext>
            </a:extLst>
          </p:cNvPr>
          <p:cNvSpPr txBox="1"/>
          <p:nvPr/>
        </p:nvSpPr>
        <p:spPr>
          <a:xfrm>
            <a:off x="19918804" y="6842342"/>
            <a:ext cx="168668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LOYALTY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C59723-CC7E-448B-B539-AAFCF8812C96}"/>
              </a:ext>
            </a:extLst>
          </p:cNvPr>
          <p:cNvSpPr/>
          <p:nvPr/>
        </p:nvSpPr>
        <p:spPr>
          <a:xfrm>
            <a:off x="2842629" y="8380653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09279EA-0716-46E6-A213-628E07C00484}"/>
              </a:ext>
            </a:extLst>
          </p:cNvPr>
          <p:cNvSpPr/>
          <p:nvPr/>
        </p:nvSpPr>
        <p:spPr>
          <a:xfrm>
            <a:off x="3362891" y="9972971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A75A6-6454-4CF4-AD94-F48B3C622A7B}"/>
              </a:ext>
            </a:extLst>
          </p:cNvPr>
          <p:cNvSpPr/>
          <p:nvPr/>
        </p:nvSpPr>
        <p:spPr>
          <a:xfrm>
            <a:off x="4970975" y="9137397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101B2E-36D6-4501-B1E5-FCCD68CD8DCA}"/>
              </a:ext>
            </a:extLst>
          </p:cNvPr>
          <p:cNvSpPr/>
          <p:nvPr/>
        </p:nvSpPr>
        <p:spPr>
          <a:xfrm>
            <a:off x="6326809" y="54009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B62927E-9BD4-419D-893F-8570DDD4E972}"/>
              </a:ext>
            </a:extLst>
          </p:cNvPr>
          <p:cNvSpPr/>
          <p:nvPr/>
        </p:nvSpPr>
        <p:spPr>
          <a:xfrm>
            <a:off x="7020493" y="399783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8EB6FA8-A459-4C6A-88EC-2787354CBA31}"/>
              </a:ext>
            </a:extLst>
          </p:cNvPr>
          <p:cNvSpPr/>
          <p:nvPr/>
        </p:nvSpPr>
        <p:spPr>
          <a:xfrm>
            <a:off x="8691637" y="49437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7EFE3C-6C5C-4B32-915C-B68FB8860768}"/>
              </a:ext>
            </a:extLst>
          </p:cNvPr>
          <p:cNvSpPr/>
          <p:nvPr/>
        </p:nvSpPr>
        <p:spPr>
          <a:xfrm>
            <a:off x="10157831" y="8554073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E1E083-F7CD-4245-B833-C5D12F9D05C9}"/>
              </a:ext>
            </a:extLst>
          </p:cNvPr>
          <p:cNvSpPr/>
          <p:nvPr/>
        </p:nvSpPr>
        <p:spPr>
          <a:xfrm>
            <a:off x="11100467" y="10723651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C862AFA-9E1C-42AE-8C02-044CD7115932}"/>
              </a:ext>
            </a:extLst>
          </p:cNvPr>
          <p:cNvSpPr/>
          <p:nvPr/>
        </p:nvSpPr>
        <p:spPr>
          <a:xfrm>
            <a:off x="13559723" y="8972465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DCF8394-6D08-4813-8B96-4178A90C4A83}"/>
              </a:ext>
            </a:extLst>
          </p:cNvPr>
          <p:cNvSpPr/>
          <p:nvPr/>
        </p:nvSpPr>
        <p:spPr>
          <a:xfrm>
            <a:off x="14919017" y="5259081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BF3828-64A7-4FDA-A877-E1845C72E940}"/>
              </a:ext>
            </a:extLst>
          </p:cNvPr>
          <p:cNvSpPr/>
          <p:nvPr/>
        </p:nvSpPr>
        <p:spPr>
          <a:xfrm>
            <a:off x="15928011" y="3414515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6E5440-0911-484B-AB2C-A9D3ED66F0EA}"/>
              </a:ext>
            </a:extLst>
          </p:cNvPr>
          <p:cNvSpPr/>
          <p:nvPr/>
        </p:nvSpPr>
        <p:spPr>
          <a:xfrm>
            <a:off x="17488797" y="4596929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0CCCA9-C9F4-4DEA-A14A-943530B1382C}"/>
              </a:ext>
            </a:extLst>
          </p:cNvPr>
          <p:cNvSpPr/>
          <p:nvPr/>
        </p:nvSpPr>
        <p:spPr>
          <a:xfrm>
            <a:off x="18860397" y="828606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84B76D3-EB06-4267-93DF-A0AA4DC2FE62}"/>
              </a:ext>
            </a:extLst>
          </p:cNvPr>
          <p:cNvSpPr/>
          <p:nvPr/>
        </p:nvSpPr>
        <p:spPr>
          <a:xfrm>
            <a:off x="19475253" y="9641895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906941-F84D-4966-92A2-901FD4303D2E}"/>
              </a:ext>
            </a:extLst>
          </p:cNvPr>
          <p:cNvSpPr/>
          <p:nvPr/>
        </p:nvSpPr>
        <p:spPr>
          <a:xfrm>
            <a:off x="21304053" y="879055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23A87C-E8AF-4677-A4C9-B3E01E5454AD}"/>
              </a:ext>
            </a:extLst>
          </p:cNvPr>
          <p:cNvSpPr/>
          <p:nvPr/>
        </p:nvSpPr>
        <p:spPr>
          <a:xfrm>
            <a:off x="20515777" y="1074548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3667C6F-D2EC-46F3-8595-A257B6D29E08}"/>
              </a:ext>
            </a:extLst>
          </p:cNvPr>
          <p:cNvSpPr txBox="1">
            <a:spLocks/>
          </p:cNvSpPr>
          <p:nvPr/>
        </p:nvSpPr>
        <p:spPr>
          <a:xfrm>
            <a:off x="3450857" y="8402483"/>
            <a:ext cx="1054904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Events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D303F933-6328-4CC8-A0D4-FDE3B0DB9D94}"/>
              </a:ext>
            </a:extLst>
          </p:cNvPr>
          <p:cNvSpPr txBox="1">
            <a:spLocks/>
          </p:cNvSpPr>
          <p:nvPr/>
        </p:nvSpPr>
        <p:spPr>
          <a:xfrm>
            <a:off x="2222430" y="9809257"/>
            <a:ext cx="103425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Social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Media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B4A9D863-DF8D-416D-8F55-293DD19FB14A}"/>
              </a:ext>
            </a:extLst>
          </p:cNvPr>
          <p:cNvSpPr txBox="1">
            <a:spLocks/>
          </p:cNvSpPr>
          <p:nvPr/>
        </p:nvSpPr>
        <p:spPr>
          <a:xfrm>
            <a:off x="9101485" y="8385329"/>
            <a:ext cx="87075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Sales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Pitch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8E5831D7-CF01-47F7-BE2C-BCAC0D07310F}"/>
              </a:ext>
            </a:extLst>
          </p:cNvPr>
          <p:cNvSpPr txBox="1">
            <a:spLocks/>
          </p:cNvSpPr>
          <p:nvPr/>
        </p:nvSpPr>
        <p:spPr>
          <a:xfrm>
            <a:off x="9168833" y="10747347"/>
            <a:ext cx="1822871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Onboarding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F7BCBDDC-D891-41CA-9560-BBC8D2D6618C}"/>
              </a:ext>
            </a:extLst>
          </p:cNvPr>
          <p:cNvSpPr txBox="1">
            <a:spLocks/>
          </p:cNvSpPr>
          <p:nvPr/>
        </p:nvSpPr>
        <p:spPr>
          <a:xfrm>
            <a:off x="16922982" y="8127493"/>
            <a:ext cx="176682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Downgrade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3CF33079-B756-4DF0-AB73-F36E9AFFF3EA}"/>
              </a:ext>
            </a:extLst>
          </p:cNvPr>
          <p:cNvSpPr txBox="1">
            <a:spLocks/>
          </p:cNvSpPr>
          <p:nvPr/>
        </p:nvSpPr>
        <p:spPr>
          <a:xfrm>
            <a:off x="17462380" y="9479059"/>
            <a:ext cx="1903342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Performance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A866062C-AB12-4FED-A406-F9FC323888F3}"/>
              </a:ext>
            </a:extLst>
          </p:cNvPr>
          <p:cNvSpPr txBox="1">
            <a:spLocks/>
          </p:cNvSpPr>
          <p:nvPr/>
        </p:nvSpPr>
        <p:spPr>
          <a:xfrm>
            <a:off x="17853548" y="10926773"/>
            <a:ext cx="24606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Response to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Issues and Errors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07BD0CE8-E81D-4C16-AD89-A51718E72CF5}"/>
              </a:ext>
            </a:extLst>
          </p:cNvPr>
          <p:cNvSpPr txBox="1">
            <a:spLocks/>
          </p:cNvSpPr>
          <p:nvPr/>
        </p:nvSpPr>
        <p:spPr>
          <a:xfrm>
            <a:off x="21486631" y="9445773"/>
            <a:ext cx="139814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Manager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61AB91B0-E38D-47E7-BBE5-A8F8DC9E20B1}"/>
              </a:ext>
            </a:extLst>
          </p:cNvPr>
          <p:cNvSpPr txBox="1">
            <a:spLocks/>
          </p:cNvSpPr>
          <p:nvPr/>
        </p:nvSpPr>
        <p:spPr>
          <a:xfrm>
            <a:off x="13982972" y="9258341"/>
            <a:ext cx="125277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Asset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Transfer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D30CB600-62CF-40BE-9F43-91359BAF8056}"/>
              </a:ext>
            </a:extLst>
          </p:cNvPr>
          <p:cNvSpPr txBox="1">
            <a:spLocks/>
          </p:cNvSpPr>
          <p:nvPr/>
        </p:nvSpPr>
        <p:spPr>
          <a:xfrm>
            <a:off x="5616212" y="9159229"/>
            <a:ext cx="881139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Press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072B84A8-A3B6-4871-84D0-A681321F72A9}"/>
              </a:ext>
            </a:extLst>
          </p:cNvPr>
          <p:cNvSpPr txBox="1">
            <a:spLocks/>
          </p:cNvSpPr>
          <p:nvPr/>
        </p:nvSpPr>
        <p:spPr>
          <a:xfrm>
            <a:off x="4504509" y="5236143"/>
            <a:ext cx="1673856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Outbound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Marketing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658BEC7A-AA8E-49AD-9340-752289057245}"/>
              </a:ext>
            </a:extLst>
          </p:cNvPr>
          <p:cNvSpPr txBox="1">
            <a:spLocks/>
          </p:cNvSpPr>
          <p:nvPr/>
        </p:nvSpPr>
        <p:spPr>
          <a:xfrm>
            <a:off x="5450864" y="3835003"/>
            <a:ext cx="141897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Queries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C2D8D1B6-89E2-4C28-A388-EC9321D218DB}"/>
              </a:ext>
            </a:extLst>
          </p:cNvPr>
          <p:cNvSpPr txBox="1">
            <a:spLocks/>
          </p:cNvSpPr>
          <p:nvPr/>
        </p:nvSpPr>
        <p:spPr>
          <a:xfrm>
            <a:off x="9363471" y="4781335"/>
            <a:ext cx="144623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Due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Diligence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ED8C59DC-B179-4738-B1DE-1AF0B3CF00C9}"/>
              </a:ext>
            </a:extLst>
          </p:cNvPr>
          <p:cNvSpPr txBox="1">
            <a:spLocks/>
          </p:cNvSpPr>
          <p:nvPr/>
        </p:nvSpPr>
        <p:spPr>
          <a:xfrm>
            <a:off x="18169477" y="4434093"/>
            <a:ext cx="196085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 Event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Comms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8D7B82D6-6DFC-4AB5-B2C9-5C936CBB6170}"/>
              </a:ext>
            </a:extLst>
          </p:cNvPr>
          <p:cNvSpPr txBox="1">
            <a:spLocks/>
          </p:cNvSpPr>
          <p:nvPr/>
        </p:nvSpPr>
        <p:spPr>
          <a:xfrm>
            <a:off x="14105221" y="3251679"/>
            <a:ext cx="1684885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Investment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Advice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302CAA7A-311F-438B-8517-BE57C1DA41A3}"/>
              </a:ext>
            </a:extLst>
          </p:cNvPr>
          <p:cNvSpPr txBox="1">
            <a:spLocks/>
          </p:cNvSpPr>
          <p:nvPr/>
        </p:nvSpPr>
        <p:spPr>
          <a:xfrm>
            <a:off x="13248572" y="5097825"/>
            <a:ext cx="150393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Asset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Allocation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3DB427-FD43-488E-B1A7-DF7EE3150DBC}"/>
              </a:ext>
            </a:extLst>
          </p:cNvPr>
          <p:cNvSpPr/>
          <p:nvPr/>
        </p:nvSpPr>
        <p:spPr>
          <a:xfrm>
            <a:off x="2115739" y="5293965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F36F1DA3-4CCF-483D-9983-263005E8AF1A}"/>
              </a:ext>
            </a:extLst>
          </p:cNvPr>
          <p:cNvSpPr txBox="1">
            <a:spLocks/>
          </p:cNvSpPr>
          <p:nvPr/>
        </p:nvSpPr>
        <p:spPr>
          <a:xfrm>
            <a:off x="2787572" y="5316195"/>
            <a:ext cx="1272913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Website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E51F108-DA4D-413C-82F7-9540C1C9C65B}"/>
              </a:ext>
            </a:extLst>
          </p:cNvPr>
          <p:cNvSpPr/>
          <p:nvPr/>
        </p:nvSpPr>
        <p:spPr>
          <a:xfrm>
            <a:off x="1658539" y="3367889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35E8A06B-DF62-455C-A43E-77685120C634}"/>
              </a:ext>
            </a:extLst>
          </p:cNvPr>
          <p:cNvSpPr txBox="1">
            <a:spLocks/>
          </p:cNvSpPr>
          <p:nvPr/>
        </p:nvSpPr>
        <p:spPr>
          <a:xfrm>
            <a:off x="2330372" y="3205455"/>
            <a:ext cx="165833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Thought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Leadership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C869165-3189-4D67-BF06-E8EA2859BA28}"/>
              </a:ext>
            </a:extLst>
          </p:cNvPr>
          <p:cNvSpPr/>
          <p:nvPr/>
        </p:nvSpPr>
        <p:spPr>
          <a:xfrm>
            <a:off x="21854839" y="5589823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2C7F9E7D-3A74-4C12-AC55-16CB2A3E6825}"/>
              </a:ext>
            </a:extLst>
          </p:cNvPr>
          <p:cNvSpPr txBox="1">
            <a:spLocks/>
          </p:cNvSpPr>
          <p:nvPr/>
        </p:nvSpPr>
        <p:spPr>
          <a:xfrm>
            <a:off x="19455541" y="5428567"/>
            <a:ext cx="223279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Client Advisory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Board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5841BAC-AEF2-4D00-B4EB-49DE8E352440}"/>
              </a:ext>
            </a:extLst>
          </p:cNvPr>
          <p:cNvSpPr/>
          <p:nvPr/>
        </p:nvSpPr>
        <p:spPr>
          <a:xfrm>
            <a:off x="22312039" y="328436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EC7BD56E-37C6-4462-A59A-B715EFAA5AEB}"/>
              </a:ext>
            </a:extLst>
          </p:cNvPr>
          <p:cNvSpPr txBox="1">
            <a:spLocks/>
          </p:cNvSpPr>
          <p:nvPr/>
        </p:nvSpPr>
        <p:spPr>
          <a:xfrm>
            <a:off x="20652623" y="3123111"/>
            <a:ext cx="14929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Retention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Review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E1DBBA-21D9-4983-9D65-50A0E7D08360}"/>
              </a:ext>
            </a:extLst>
          </p:cNvPr>
          <p:cNvSpPr/>
          <p:nvPr/>
        </p:nvSpPr>
        <p:spPr>
          <a:xfrm>
            <a:off x="12815529" y="10629109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47C80857-71F6-464D-8F01-527A4D6F5902}"/>
              </a:ext>
            </a:extLst>
          </p:cNvPr>
          <p:cNvSpPr txBox="1">
            <a:spLocks/>
          </p:cNvSpPr>
          <p:nvPr/>
        </p:nvSpPr>
        <p:spPr>
          <a:xfrm>
            <a:off x="13554648" y="10973867"/>
            <a:ext cx="139249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Mandate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58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0" grpId="0" animBg="1"/>
      <p:bldP spid="72" grpId="0" animBg="1"/>
      <p:bldP spid="74" grpId="0" animBg="1"/>
      <p:bldP spid="76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7793C0-28B0-5783-3935-28B2D0D7F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66" y="3371127"/>
            <a:ext cx="20767892" cy="8184470"/>
          </a:xfrm>
          <a:prstGeom prst="rect">
            <a:avLst/>
          </a:prstGeom>
        </p:spPr>
      </p:pic>
      <p:sp>
        <p:nvSpPr>
          <p:cNvPr id="2326" name="Shape 2326"/>
          <p:cNvSpPr/>
          <p:nvPr/>
        </p:nvSpPr>
        <p:spPr>
          <a:xfrm>
            <a:off x="723552" y="636927"/>
            <a:ext cx="1046921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Reason To Know About Data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352500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Left Brain – Right Brain</a:t>
            </a:r>
          </a:p>
        </p:txBody>
      </p:sp>
      <p:sp>
        <p:nvSpPr>
          <p:cNvPr id="80" name="Shape 2326">
            <a:extLst>
              <a:ext uri="{FF2B5EF4-FFF2-40B4-BE49-F238E27FC236}">
                <a16:creationId xmlns:a16="http://schemas.microsoft.com/office/drawing/2014/main" id="{E58A4DDD-CBA1-4C4F-A1B3-87AC03F52B4B}"/>
              </a:ext>
            </a:extLst>
          </p:cNvPr>
          <p:cNvSpPr/>
          <p:nvPr/>
        </p:nvSpPr>
        <p:spPr>
          <a:xfrm>
            <a:off x="15798623" y="9878078"/>
            <a:ext cx="514243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Marketing Brain</a:t>
            </a:r>
          </a:p>
        </p:txBody>
      </p:sp>
      <p:sp>
        <p:nvSpPr>
          <p:cNvPr id="81" name="Shape 2326">
            <a:extLst>
              <a:ext uri="{FF2B5EF4-FFF2-40B4-BE49-F238E27FC236}">
                <a16:creationId xmlns:a16="http://schemas.microsoft.com/office/drawing/2014/main" id="{6BA9B093-27AB-4EDC-8059-8D8DCEA22C81}"/>
              </a:ext>
            </a:extLst>
          </p:cNvPr>
          <p:cNvSpPr/>
          <p:nvPr/>
        </p:nvSpPr>
        <p:spPr>
          <a:xfrm>
            <a:off x="3442944" y="10083955"/>
            <a:ext cx="446917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Analytic Brain</a:t>
            </a:r>
          </a:p>
        </p:txBody>
      </p:sp>
    </p:spTree>
    <p:extLst>
      <p:ext uri="{BB962C8B-B14F-4D97-AF65-F5344CB8AC3E}">
        <p14:creationId xmlns:p14="http://schemas.microsoft.com/office/powerpoint/2010/main" val="4133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046921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Reason To Know About Data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43297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2 things that even mater</a:t>
            </a:r>
          </a:p>
        </p:txBody>
      </p:sp>
      <p:sp>
        <p:nvSpPr>
          <p:cNvPr id="80" name="Shape 2326">
            <a:extLst>
              <a:ext uri="{FF2B5EF4-FFF2-40B4-BE49-F238E27FC236}">
                <a16:creationId xmlns:a16="http://schemas.microsoft.com/office/drawing/2014/main" id="{E58A4DDD-CBA1-4C4F-A1B3-87AC03F52B4B}"/>
              </a:ext>
            </a:extLst>
          </p:cNvPr>
          <p:cNvSpPr/>
          <p:nvPr/>
        </p:nvSpPr>
        <p:spPr>
          <a:xfrm>
            <a:off x="4642943" y="4839196"/>
            <a:ext cx="1464503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sz="8000" dirty="0"/>
              <a:t>1. Is Marketing Raising AuM</a:t>
            </a:r>
          </a:p>
          <a:p>
            <a:endParaRPr lang="en-GB" sz="8000" dirty="0"/>
          </a:p>
          <a:p>
            <a:r>
              <a:rPr lang="en-GB" sz="8000" dirty="0"/>
              <a:t>2. Is Marketing Preserving AuM</a:t>
            </a:r>
          </a:p>
        </p:txBody>
      </p:sp>
    </p:spTree>
    <p:extLst>
      <p:ext uri="{BB962C8B-B14F-4D97-AF65-F5344CB8AC3E}">
        <p14:creationId xmlns:p14="http://schemas.microsoft.com/office/powerpoint/2010/main" val="124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33483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Analytic Skills For Fund Marketers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3610902" y="3933487"/>
            <a:ext cx="89386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What tools do you need?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3611744" y="5368543"/>
            <a:ext cx="1414842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successfully integrate analytics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3611744" y="6744789"/>
            <a:ext cx="1299426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analyse analytics effectively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34208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It’s not Rocket Science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3569739" y="8325702"/>
            <a:ext cx="18447679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leverage data into actionable business data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8802646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91719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Excel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33319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Mean – Median – Mode - Charting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9B3CF5C-0D78-FC74-737D-BEA37D11E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403" y="2653553"/>
            <a:ext cx="19365726" cy="9545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052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91719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Excel 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33319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Mean – Median – Mode - Charting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CA6036-2D7D-EC48-0F38-00287AA6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523" y="1857218"/>
            <a:ext cx="7582671" cy="1064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754343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Özel 5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45466D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webextensions/webextension1.xml><?xml version="1.0" encoding="utf-8"?>
<we:webextension xmlns:we="http://schemas.microsoft.com/office/webextensions/webextension/2010/11" id="{0A3E577D-9C24-4D88-8140-754F36A56204}">
  <we:reference id="wa104379699" version="1.0.0.1" store="en-US" storeType="OMEX"/>
  <we:alternateReferences>
    <we:reference id="wa104379699" version="1.0.0.1" store="wa104379699" storeType="OMEX"/>
  </we:alternateReferences>
  <we:properties>
    <we:property name="savedState" value="{&quot;groupId&quot;:&quot;&quot;,&quot;dashboardId&quot;:null,&quot;dashboardTileId&quot;:null,&quot;dashboardTileFilter&quot;:null,&quot;reportId&quot;:&quot;79d34787-6c2b-4b58-837a-d771a99a9e19&quot;,&quot;pageName&quot;:&quot;ReportSection455005fae69cff1ac4f0&quot;,&quot;publicReportUrl&quot;:null,&quot;lastState&quot;:&quot;app.embed.report&quot;,&quot;ReportBookmark&quot;:&quot;&quot;,&quot;ReportFilter&quot;:&quot;&quot;,&quot;ReportPageFilter&quot;:&quot;&quot;,&quot;ReportSlicers&quot;:&quot;&quot;,&quot;fromLogin&quot;:true,&quot;appVersion&quot;:&quot;1.0&quot;,&quot;savedDate&quot;:&quot;2022-07-28T06:14:26.735Z&quot;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0A3E577D-9C24-4D88-8140-754F36A56204}">
  <we:reference id="wa104379699" version="1.0.0.1" store="en-US" storeType="OMEX"/>
  <we:alternateReferences>
    <we:reference id="wa104379699" version="1.0.0.1" store="wa104379699" storeType="OMEX"/>
  </we:alternateReferences>
  <we:properties>
    <we:property name="savedState" value="{&quot;groupId&quot;:&quot;&quot;,&quot;dashboardId&quot;:null,&quot;dashboardTileId&quot;:null,&quot;dashboardTileFilter&quot;:null,&quot;reportId&quot;:&quot;79d34787-6c2b-4b58-837a-d771a99a9e19&quot;,&quot;pageName&quot;:&quot;ReportSection455005fae69cff1ac4f0&quot;,&quot;publicReportUrl&quot;:null,&quot;lastState&quot;:&quot;app.embed.report&quot;,&quot;ReportBookmark&quot;:&quot;&quot;,&quot;ReportFilter&quot;:&quot;&quot;,&quot;ReportPageFilter&quot;:&quot;&quot;,&quot;ReportSlicers&quot;:&quot;&quot;,&quot;fromLogin&quot;:true,&quot;appVersion&quot;:&quot;1.0&quot;,&quot;savedDate&quot;:&quot;2022-07-28T06:14:26.704Z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71786</TotalTime>
  <Words>655</Words>
  <Application>Microsoft Office PowerPoint</Application>
  <PresentationFormat>Custom</PresentationFormat>
  <Paragraphs>207</Paragraphs>
  <Slides>32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et-line</vt:lpstr>
      <vt:lpstr>Helvetica</vt:lpstr>
      <vt:lpstr>Helvetica Light</vt:lpstr>
      <vt:lpstr>Helvetica Neue</vt:lpstr>
      <vt:lpstr>Lato</vt:lpstr>
      <vt:lpstr>Lato Black</vt:lpstr>
      <vt:lpstr>Lato Light</vt:lpstr>
      <vt:lpstr>myriad-pro</vt:lpstr>
      <vt:lpstr>Open Sans</vt:lpstr>
      <vt:lpstr>Poppins</vt:lpstr>
      <vt:lpstr>Proxima Nova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Das</dc:creator>
  <cp:lastModifiedBy>Paul Das</cp:lastModifiedBy>
  <cp:revision>547</cp:revision>
  <dcterms:modified xsi:type="dcterms:W3CDTF">2022-07-28T20:13:13Z</dcterms:modified>
</cp:coreProperties>
</file>